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6" r:id="rId2"/>
    <p:sldId id="303" r:id="rId3"/>
    <p:sldId id="341" r:id="rId4"/>
    <p:sldId id="361" r:id="rId5"/>
    <p:sldId id="342" r:id="rId6"/>
    <p:sldId id="343" r:id="rId7"/>
    <p:sldId id="345" r:id="rId8"/>
    <p:sldId id="346" r:id="rId9"/>
    <p:sldId id="301" r:id="rId10"/>
    <p:sldId id="347" r:id="rId11"/>
    <p:sldId id="333" r:id="rId12"/>
    <p:sldId id="340" r:id="rId13"/>
    <p:sldId id="335" r:id="rId14"/>
    <p:sldId id="337" r:id="rId15"/>
    <p:sldId id="338" r:id="rId16"/>
    <p:sldId id="339" r:id="rId17"/>
    <p:sldId id="262" r:id="rId18"/>
    <p:sldId id="348" r:id="rId19"/>
    <p:sldId id="349" r:id="rId20"/>
    <p:sldId id="350" r:id="rId21"/>
    <p:sldId id="352" r:id="rId22"/>
    <p:sldId id="353" r:id="rId23"/>
    <p:sldId id="354" r:id="rId24"/>
    <p:sldId id="355" r:id="rId25"/>
    <p:sldId id="313" r:id="rId26"/>
    <p:sldId id="269" r:id="rId27"/>
    <p:sldId id="314" r:id="rId28"/>
    <p:sldId id="315" r:id="rId29"/>
    <p:sldId id="316" r:id="rId30"/>
    <p:sldId id="317" r:id="rId31"/>
    <p:sldId id="358" r:id="rId32"/>
    <p:sldId id="318" r:id="rId33"/>
    <p:sldId id="359" r:id="rId34"/>
    <p:sldId id="319" r:id="rId35"/>
    <p:sldId id="327" r:id="rId36"/>
    <p:sldId id="356" r:id="rId37"/>
    <p:sldId id="325" r:id="rId38"/>
    <p:sldId id="326" r:id="rId39"/>
    <p:sldId id="308" r:id="rId40"/>
    <p:sldId id="282" r:id="rId41"/>
    <p:sldId id="288" r:id="rId42"/>
    <p:sldId id="321" r:id="rId43"/>
    <p:sldId id="322" r:id="rId44"/>
    <p:sldId id="323" r:id="rId45"/>
    <p:sldId id="283" r:id="rId46"/>
    <p:sldId id="284" r:id="rId47"/>
    <p:sldId id="285" r:id="rId48"/>
    <p:sldId id="286" r:id="rId49"/>
    <p:sldId id="324" r:id="rId50"/>
    <p:sldId id="332" r:id="rId51"/>
    <p:sldId id="362" r:id="rId52"/>
    <p:sldId id="360" r:id="rId53"/>
    <p:sldId id="280" r:id="rId54"/>
    <p:sldId id="329" r:id="rId55"/>
    <p:sldId id="35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p:scale>
          <a:sx n="74" d="100"/>
          <a:sy n="74" d="100"/>
        </p:scale>
        <p:origin x="69" y="123"/>
      </p:cViewPr>
      <p:guideLst/>
    </p:cSldViewPr>
  </p:slideViewPr>
  <p:notesTextViewPr>
    <p:cViewPr>
      <p:scale>
        <a:sx n="1" d="1"/>
        <a:sy n="1" d="1"/>
      </p:scale>
      <p:origin x="0" y="0"/>
    </p:cViewPr>
  </p:notesTextViewPr>
  <p:sorterViewPr>
    <p:cViewPr>
      <p:scale>
        <a:sx n="100" d="100"/>
        <a:sy n="100" d="100"/>
      </p:scale>
      <p:origin x="0" y="-93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6ACB3-5BB5-440D-BA52-EF2C8A2778F2}" type="datetimeFigureOut">
              <a:rPr lang="en-US" smtClean="0"/>
              <a:t>1/10/2017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50BA6D-846A-4567-BDCC-32A65848E385}" type="slidenum">
              <a:rPr lang="en-US" smtClean="0"/>
              <a:t>‹#›</a:t>
            </a:fld>
            <a:endParaRPr lang="en-US"/>
          </a:p>
        </p:txBody>
      </p:sp>
    </p:spTree>
    <p:extLst>
      <p:ext uri="{BB962C8B-B14F-4D97-AF65-F5344CB8AC3E}">
        <p14:creationId xmlns:p14="http://schemas.microsoft.com/office/powerpoint/2010/main" val="223258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294066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22347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274639"/>
            <a:ext cx="2741084"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609423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1"/>
            <a:ext cx="2743200" cy="365125"/>
          </a:xfrm>
          <a:prstGeom prst="rect">
            <a:avLst/>
          </a:prstGeom>
        </p:spPr>
        <p:txBody>
          <a:bodyPr/>
          <a:lstStyle>
            <a:lvl1pPr>
              <a:defRPr/>
            </a:lvl1pPr>
          </a:lstStyle>
          <a:p>
            <a:fld id="{7AA9320A-4DD8-43EE-807B-45F841FBFF21}" type="datetimeFigureOut">
              <a:rPr lang="en-US" smtClean="0"/>
              <a:t>1/10/2017</a:t>
            </a:fld>
            <a:endParaRPr lang="en-US"/>
          </a:p>
        </p:txBody>
      </p:sp>
      <p:sp>
        <p:nvSpPr>
          <p:cNvPr id="5" name="Footer Placeholder 4"/>
          <p:cNvSpPr>
            <a:spLocks noGrp="1"/>
          </p:cNvSpPr>
          <p:nvPr>
            <p:ph type="ftr" sz="quarter" idx="11"/>
          </p:nvPr>
        </p:nvSpPr>
        <p:spPr>
          <a:xfrm>
            <a:off x="4038600" y="6356351"/>
            <a:ext cx="4114800" cy="365125"/>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56BA9A1-B3D7-411E-B0E7-84D0534FF107}" type="slidenum">
              <a:rPr lang="en-US" smtClean="0"/>
              <a:t>‹#›</a:t>
            </a:fld>
            <a:endParaRPr lang="en-US"/>
          </a:p>
        </p:txBody>
      </p:sp>
    </p:spTree>
    <p:extLst>
      <p:ext uri="{BB962C8B-B14F-4D97-AF65-F5344CB8AC3E}">
        <p14:creationId xmlns:p14="http://schemas.microsoft.com/office/powerpoint/2010/main" val="1811601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365932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331770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1" y="1600201"/>
            <a:ext cx="5382684"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484" y="1600201"/>
            <a:ext cx="5384800" cy="452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54671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1273540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3550844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136428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925185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fld id="{F56BA9A1-B3D7-411E-B0E7-84D0534FF107}" type="slidenum">
              <a:rPr lang="en-US" smtClean="0"/>
              <a:t>‹#›</a:t>
            </a:fld>
            <a:endParaRPr lang="en-US"/>
          </a:p>
        </p:txBody>
      </p:sp>
    </p:spTree>
    <p:extLst>
      <p:ext uri="{BB962C8B-B14F-4D97-AF65-F5344CB8AC3E}">
        <p14:creationId xmlns:p14="http://schemas.microsoft.com/office/powerpoint/2010/main" val="1877590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09601" y="274638"/>
            <a:ext cx="10970684"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09601" y="1600201"/>
            <a:ext cx="10970684"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8" name="Text Box 3"/>
          <p:cNvSpPr txBox="1">
            <a:spLocks noChangeArrowheads="1"/>
          </p:cNvSpPr>
          <p:nvPr/>
        </p:nvSpPr>
        <p:spPr bwMode="auto">
          <a:xfrm>
            <a:off x="609600" y="6356351"/>
            <a:ext cx="2844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sz="1800"/>
          </a:p>
        </p:txBody>
      </p:sp>
      <p:sp>
        <p:nvSpPr>
          <p:cNvPr id="1029" name="Text Box 4"/>
          <p:cNvSpPr txBox="1">
            <a:spLocks noChangeArrowheads="1"/>
          </p:cNvSpPr>
          <p:nvPr/>
        </p:nvSpPr>
        <p:spPr bwMode="auto">
          <a:xfrm>
            <a:off x="4165600" y="6356351"/>
            <a:ext cx="3860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buClr>
                <a:srgbClr val="000000"/>
              </a:buClr>
              <a:buSzPct val="100000"/>
              <a:buFont typeface="Times New Roman" panose="02020603050405020304" pitchFamily="18" charset="0"/>
              <a:buNone/>
            </a:pPr>
            <a:endParaRPr lang="en-US" altLang="en-US" sz="1800"/>
          </a:p>
        </p:txBody>
      </p:sp>
      <p:sp>
        <p:nvSpPr>
          <p:cNvPr id="2" name="Rectangle 5"/>
          <p:cNvSpPr>
            <a:spLocks noGrp="1" noChangeArrowheads="1"/>
          </p:cNvSpPr>
          <p:nvPr>
            <p:ph type="sldNum"/>
          </p:nvPr>
        </p:nvSpPr>
        <p:spPr bwMode="auto">
          <a:xfrm>
            <a:off x="8737601" y="6356350"/>
            <a:ext cx="2842684"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mn-lt"/>
              </a:defRPr>
            </a:lvl1pPr>
          </a:lstStyle>
          <a:p>
            <a:fld id="{F56BA9A1-B3D7-411E-B0E7-84D0534FF107}" type="slidenum">
              <a:rPr lang="en-US" smtClean="0"/>
              <a:t>‹#›</a:t>
            </a:fld>
            <a:endParaRPr lang="en-US"/>
          </a:p>
        </p:txBody>
      </p:sp>
      <p:pic>
        <p:nvPicPr>
          <p:cNvPr id="1031"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099" y="-9525"/>
            <a:ext cx="12230100" cy="68802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32255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fontAlgn="base" hangingPunct="1">
        <a:spcBef>
          <a:spcPct val="0"/>
        </a:spcBef>
        <a:spcAft>
          <a:spcPct val="0"/>
        </a:spcAft>
        <a:buClr>
          <a:srgbClr val="000000"/>
        </a:buClr>
        <a:buSzPct val="100000"/>
        <a:buFont typeface="Times New Roman" panose="02020603050405020304" pitchFamily="18" charset="0"/>
        <a:defRPr sz="3600" kern="1200">
          <a:solidFill>
            <a:srgbClr val="FF3333"/>
          </a:solidFill>
          <a:latin typeface="+mj-lt"/>
          <a:ea typeface="+mj-ea"/>
          <a:cs typeface="+mj-cs"/>
        </a:defRPr>
      </a:lvl1pPr>
      <a:lvl2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2pPr>
      <a:lvl3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3pPr>
      <a:lvl4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4pPr>
      <a:lvl5pPr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5pPr>
      <a:lvl6pPr marL="25146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6pPr>
      <a:lvl7pPr marL="29718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7pPr>
      <a:lvl8pPr marL="34290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8pPr>
      <a:lvl9pPr marL="3886200" indent="-228600" algn="ctr" defTabSz="457200" rtl="0" eaLnBrk="1" fontAlgn="base" hangingPunct="1">
        <a:spcBef>
          <a:spcPct val="0"/>
        </a:spcBef>
        <a:spcAft>
          <a:spcPct val="0"/>
        </a:spcAft>
        <a:buClr>
          <a:srgbClr val="000000"/>
        </a:buClr>
        <a:buSzPct val="100000"/>
        <a:buFont typeface="Times New Roman" panose="02020603050405020304" pitchFamily="18" charset="0"/>
        <a:defRPr sz="3600">
          <a:solidFill>
            <a:srgbClr val="FF3333"/>
          </a:solidFill>
          <a:latin typeface="ITC Avant Garde Gothic" pitchFamily="32" charset="0"/>
          <a:cs typeface="Arial Unicode MS" panose="020B0604020202020204" pitchFamily="34" charset="-128"/>
        </a:defRPr>
      </a:lvl9pPr>
    </p:titleStyle>
    <p:bodyStyle>
      <a:lvl1pPr marL="342900" indent="-342900" algn="l" defTabSz="457200" rtl="0" eaLnBrk="1" fontAlgn="base" hangingPunct="1">
        <a:spcBef>
          <a:spcPts val="800"/>
        </a:spcBef>
        <a:spcAft>
          <a:spcPct val="0"/>
        </a:spcAft>
        <a:buClr>
          <a:srgbClr val="000000"/>
        </a:buClr>
        <a:buSzPct val="100000"/>
        <a:buFont typeface="Times New Roman" panose="02020603050405020304" pitchFamily="18" charset="0"/>
        <a:defRPr sz="3200" kern="1200">
          <a:solidFill>
            <a:srgbClr val="006B6B"/>
          </a:solidFill>
          <a:latin typeface="+mn-lt"/>
          <a:ea typeface="+mn-ea"/>
          <a:cs typeface="+mn-cs"/>
        </a:defRPr>
      </a:lvl1pPr>
      <a:lvl2pPr marL="742950" indent="-285750" algn="l" defTabSz="457200" rtl="0" eaLnBrk="1" fontAlgn="base" hangingPunct="1">
        <a:spcBef>
          <a:spcPts val="700"/>
        </a:spcBef>
        <a:spcAft>
          <a:spcPct val="0"/>
        </a:spcAft>
        <a:buClr>
          <a:srgbClr val="000000"/>
        </a:buClr>
        <a:buSzPct val="100000"/>
        <a:buFont typeface="Times New Roman" panose="02020603050405020304" pitchFamily="18" charset="0"/>
        <a:defRPr sz="2800" kern="1200">
          <a:solidFill>
            <a:srgbClr val="006B6B"/>
          </a:solidFill>
          <a:latin typeface="+mn-lt"/>
          <a:ea typeface="+mn-ea"/>
          <a:cs typeface="+mn-cs"/>
        </a:defRPr>
      </a:lvl2pPr>
      <a:lvl3pPr marL="1143000" indent="-228600" algn="l" defTabSz="457200" rtl="0" eaLnBrk="1" fontAlgn="base" hangingPunct="1">
        <a:spcBef>
          <a:spcPts val="600"/>
        </a:spcBef>
        <a:spcAft>
          <a:spcPct val="0"/>
        </a:spcAft>
        <a:buClr>
          <a:srgbClr val="000000"/>
        </a:buClr>
        <a:buSzPct val="100000"/>
        <a:buFont typeface="Times New Roman" panose="02020603050405020304" pitchFamily="18" charset="0"/>
        <a:defRPr sz="2400" kern="1200">
          <a:solidFill>
            <a:srgbClr val="006B6B"/>
          </a:solidFill>
          <a:latin typeface="+mn-lt"/>
          <a:ea typeface="+mn-ea"/>
          <a:cs typeface="+mn-cs"/>
        </a:defRPr>
      </a:lvl3pPr>
      <a:lvl4pPr marL="1600200" indent="-228600" algn="l" defTabSz="457200"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6B6B"/>
          </a:solidFill>
          <a:latin typeface="+mn-lt"/>
          <a:ea typeface="+mn-ea"/>
          <a:cs typeface="+mn-cs"/>
        </a:defRPr>
      </a:lvl4pPr>
      <a:lvl5pPr marL="2057400" indent="-228600" algn="l" defTabSz="457200" rtl="0" eaLnBrk="1" fontAlgn="base" hangingPunct="1">
        <a:spcBef>
          <a:spcPts val="500"/>
        </a:spcBef>
        <a:spcAft>
          <a:spcPct val="0"/>
        </a:spcAft>
        <a:buClr>
          <a:srgbClr val="000000"/>
        </a:buClr>
        <a:buSzPct val="100000"/>
        <a:buFont typeface="Times New Roman" panose="02020603050405020304" pitchFamily="18" charset="0"/>
        <a:defRPr sz="2000" kern="1200">
          <a:solidFill>
            <a:srgbClr val="006B6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uscis.gov/visabulletininfo"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it Out:</a:t>
            </a:r>
            <a:br>
              <a:rPr lang="en-US" dirty="0" smtClean="0"/>
            </a:br>
            <a:r>
              <a:rPr lang="en-US" dirty="0" smtClean="0"/>
              <a:t>Immigration Options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Kathleen Gasparian</a:t>
            </a:r>
          </a:p>
          <a:p>
            <a:r>
              <a:rPr lang="en-US" dirty="0" smtClean="0"/>
              <a:t>Gasparian Immigration</a:t>
            </a:r>
          </a:p>
          <a:p>
            <a:r>
              <a:rPr lang="en-US" dirty="0" smtClean="0"/>
              <a:t>504 262 9878</a:t>
            </a:r>
          </a:p>
          <a:p>
            <a:r>
              <a:rPr lang="en-US" dirty="0" smtClean="0"/>
              <a:t>kathleen@gasparianimmigration.com</a:t>
            </a:r>
            <a:endParaRPr lang="en-US" dirty="0"/>
          </a:p>
        </p:txBody>
      </p:sp>
    </p:spTree>
    <p:extLst>
      <p:ext uri="{BB962C8B-B14F-4D97-AF65-F5344CB8AC3E}">
        <p14:creationId xmlns:p14="http://schemas.microsoft.com/office/powerpoint/2010/main" val="1501967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Educating An Employer About OPT</a:t>
            </a:r>
            <a:endParaRPr lang="en-US" dirty="0"/>
          </a:p>
        </p:txBody>
      </p:sp>
      <p:sp>
        <p:nvSpPr>
          <p:cNvPr id="3" name="Content Placeholder 2"/>
          <p:cNvSpPr>
            <a:spLocks noGrp="1"/>
          </p:cNvSpPr>
          <p:nvPr>
            <p:ph idx="1"/>
          </p:nvPr>
        </p:nvSpPr>
        <p:spPr/>
        <p:txBody>
          <a:bodyPr/>
          <a:lstStyle/>
          <a:p>
            <a:r>
              <a:rPr lang="en-US" dirty="0" smtClean="0"/>
              <a:t>Does not require the Employer advertise, enroll in e-verify, or submit forms or petitions to USCIS. </a:t>
            </a:r>
          </a:p>
          <a:p>
            <a:r>
              <a:rPr lang="en-US" dirty="0" smtClean="0"/>
              <a:t>Only provides for one year of work authorization, so if they like you, they will need to take additional steps.</a:t>
            </a:r>
          </a:p>
          <a:p>
            <a:r>
              <a:rPr lang="en-US" altLang="en-US" dirty="0"/>
              <a:t>Small employer vs. large employer </a:t>
            </a:r>
          </a:p>
          <a:p>
            <a:r>
              <a:rPr lang="en-US" dirty="0" smtClean="0"/>
              <a:t>What is the advantage? </a:t>
            </a:r>
            <a:endParaRPr lang="en-US" dirty="0"/>
          </a:p>
        </p:txBody>
      </p:sp>
    </p:spTree>
    <p:extLst>
      <p:ext uri="{BB962C8B-B14F-4D97-AF65-F5344CB8AC3E}">
        <p14:creationId xmlns:p14="http://schemas.microsoft.com/office/powerpoint/2010/main" val="823019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OPT</a:t>
            </a:r>
            <a:endParaRPr lang="en-US" dirty="0"/>
          </a:p>
        </p:txBody>
      </p:sp>
      <p:sp>
        <p:nvSpPr>
          <p:cNvPr id="3" name="Content Placeholder 2"/>
          <p:cNvSpPr>
            <a:spLocks noGrp="1"/>
          </p:cNvSpPr>
          <p:nvPr>
            <p:ph idx="1"/>
          </p:nvPr>
        </p:nvSpPr>
        <p:spPr/>
        <p:txBody>
          <a:bodyPr/>
          <a:lstStyle/>
          <a:p>
            <a:r>
              <a:rPr lang="en-US" dirty="0" smtClean="0"/>
              <a:t>Allows </a:t>
            </a:r>
            <a:r>
              <a:rPr lang="en-US" dirty="0"/>
              <a:t>some students </a:t>
            </a:r>
            <a:r>
              <a:rPr lang="en-US" dirty="0" smtClean="0"/>
              <a:t>with U.S. science</a:t>
            </a:r>
            <a:r>
              <a:rPr lang="en-US" dirty="0"/>
              <a:t>, technology, engineering, or math degrees to apply to extend their post-completion OPT </a:t>
            </a:r>
            <a:r>
              <a:rPr lang="en-US" dirty="0" smtClean="0"/>
              <a:t>authorization for 24 months (total of 3 years)</a:t>
            </a:r>
          </a:p>
          <a:p>
            <a:r>
              <a:rPr lang="en-US" dirty="0" smtClean="0"/>
              <a:t>What counts as a STEM field has been expanded.  Check with your DSO right away! </a:t>
            </a:r>
          </a:p>
          <a:p>
            <a:r>
              <a:rPr lang="en-US" dirty="0"/>
              <a:t>Two 24-month STEM extensions may be granted per lifetime, based </a:t>
            </a:r>
            <a:r>
              <a:rPr lang="en-US" dirty="0" smtClean="0"/>
              <a:t>on completion </a:t>
            </a:r>
            <a:r>
              <a:rPr lang="en-US" dirty="0"/>
              <a:t>of an advanced degree level.</a:t>
            </a:r>
          </a:p>
          <a:p>
            <a:endParaRPr lang="en-US" dirty="0" smtClean="0"/>
          </a:p>
          <a:p>
            <a:endParaRPr lang="en-US" dirty="0"/>
          </a:p>
        </p:txBody>
      </p:sp>
    </p:spTree>
    <p:extLst>
      <p:ext uri="{BB962C8B-B14F-4D97-AF65-F5344CB8AC3E}">
        <p14:creationId xmlns:p14="http://schemas.microsoft.com/office/powerpoint/2010/main" val="96665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OPT</a:t>
            </a:r>
            <a:endParaRPr lang="en-US" dirty="0"/>
          </a:p>
        </p:txBody>
      </p:sp>
      <p:sp>
        <p:nvSpPr>
          <p:cNvPr id="3" name="Content Placeholder 2"/>
          <p:cNvSpPr>
            <a:spLocks noGrp="1"/>
          </p:cNvSpPr>
          <p:nvPr>
            <p:ph idx="1"/>
          </p:nvPr>
        </p:nvSpPr>
        <p:spPr/>
        <p:txBody>
          <a:bodyPr/>
          <a:lstStyle/>
          <a:p>
            <a:r>
              <a:rPr lang="en-US" dirty="0" smtClean="0"/>
              <a:t>While you can get regular OPT after each successively advanced degree, only get 2 STEM OPT per lifetime.</a:t>
            </a:r>
          </a:p>
          <a:p>
            <a:r>
              <a:rPr lang="en-US" dirty="0"/>
              <a:t>Can use prior degree as basis for STEM </a:t>
            </a:r>
            <a:r>
              <a:rPr lang="en-US" dirty="0" smtClean="0"/>
              <a:t>extension.</a:t>
            </a:r>
          </a:p>
          <a:p>
            <a:r>
              <a:rPr lang="en-US" dirty="0"/>
              <a:t>	</a:t>
            </a:r>
            <a:r>
              <a:rPr lang="en-US" dirty="0" smtClean="0"/>
              <a:t>i.e. MBA now and bachelor degree in a STEM field can do an extension now. </a:t>
            </a:r>
          </a:p>
          <a:p>
            <a:r>
              <a:rPr lang="en-US" dirty="0" smtClean="0"/>
              <a:t>Can’t stack STEM OPT to get 6 consecutive years.</a:t>
            </a:r>
          </a:p>
          <a:p>
            <a:r>
              <a:rPr lang="en-US" dirty="0" smtClean="0"/>
              <a:t>Can only do one STEM OPT per degree. </a:t>
            </a:r>
            <a:endParaRPr lang="en-US" dirty="0"/>
          </a:p>
          <a:p>
            <a:endParaRPr lang="en-US" dirty="0" smtClean="0"/>
          </a:p>
          <a:p>
            <a:endParaRPr lang="en-US" dirty="0"/>
          </a:p>
        </p:txBody>
      </p:sp>
    </p:spTree>
    <p:extLst>
      <p:ext uri="{BB962C8B-B14F-4D97-AF65-F5344CB8AC3E}">
        <p14:creationId xmlns:p14="http://schemas.microsoft.com/office/powerpoint/2010/main" val="942787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OPT – Basic Eligibility</a:t>
            </a:r>
            <a:endParaRPr lang="en-US" dirty="0"/>
          </a:p>
        </p:txBody>
      </p:sp>
      <p:sp>
        <p:nvSpPr>
          <p:cNvPr id="3" name="Content Placeholder 2"/>
          <p:cNvSpPr>
            <a:spLocks noGrp="1"/>
          </p:cNvSpPr>
          <p:nvPr>
            <p:ph idx="1"/>
          </p:nvPr>
        </p:nvSpPr>
        <p:spPr/>
        <p:txBody>
          <a:bodyPr/>
          <a:lstStyle/>
          <a:p>
            <a:r>
              <a:rPr lang="en-US" dirty="0" smtClean="0"/>
              <a:t>Be </a:t>
            </a:r>
            <a:r>
              <a:rPr lang="en-US" dirty="0"/>
              <a:t>employed or have a job offer (directly related to your field </a:t>
            </a:r>
            <a:r>
              <a:rPr lang="en-US" dirty="0" smtClean="0"/>
              <a:t>of study</a:t>
            </a:r>
            <a:r>
              <a:rPr lang="en-US" dirty="0"/>
              <a:t>) from an employer who is registered in the USCIS </a:t>
            </a:r>
            <a:r>
              <a:rPr lang="en-US" dirty="0" smtClean="0"/>
              <a:t>E-Verify Program</a:t>
            </a:r>
            <a:r>
              <a:rPr lang="en-US" dirty="0"/>
              <a:t>.</a:t>
            </a:r>
          </a:p>
          <a:p>
            <a:r>
              <a:rPr lang="en-US" dirty="0" smtClean="0"/>
              <a:t>Employer </a:t>
            </a:r>
            <a:r>
              <a:rPr lang="en-US" dirty="0"/>
              <a:t>completes and signs Form </a:t>
            </a:r>
            <a:r>
              <a:rPr lang="en-US" dirty="0" smtClean="0"/>
              <a:t>I-983.</a:t>
            </a:r>
          </a:p>
          <a:p>
            <a:r>
              <a:rPr lang="en-US" dirty="0" smtClean="0"/>
              <a:t>Must be a bona fide employee, so unpaid/ volunteer not allowed.</a:t>
            </a:r>
            <a:endParaRPr lang="en-US" dirty="0"/>
          </a:p>
          <a:p>
            <a:r>
              <a:rPr lang="en-US" dirty="0" smtClean="0"/>
              <a:t>File </a:t>
            </a:r>
            <a:r>
              <a:rPr lang="en-US" dirty="0"/>
              <a:t>within the required </a:t>
            </a:r>
            <a:r>
              <a:rPr lang="en-US" dirty="0" smtClean="0"/>
              <a:t>timeline – within 90 days prior to expiration of OPT.</a:t>
            </a:r>
            <a:endParaRPr lang="en-US" dirty="0"/>
          </a:p>
          <a:p>
            <a:endParaRPr lang="en-US" dirty="0"/>
          </a:p>
        </p:txBody>
      </p:sp>
    </p:spTree>
    <p:extLst>
      <p:ext uri="{BB962C8B-B14F-4D97-AF65-F5344CB8AC3E}">
        <p14:creationId xmlns:p14="http://schemas.microsoft.com/office/powerpoint/2010/main" val="1544978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OPT – Employer Responsibilities</a:t>
            </a:r>
            <a:endParaRPr lang="en-US" dirty="0"/>
          </a:p>
        </p:txBody>
      </p:sp>
      <p:sp>
        <p:nvSpPr>
          <p:cNvPr id="3" name="Content Placeholder 2"/>
          <p:cNvSpPr>
            <a:spLocks noGrp="1"/>
          </p:cNvSpPr>
          <p:nvPr>
            <p:ph idx="1"/>
          </p:nvPr>
        </p:nvSpPr>
        <p:spPr/>
        <p:txBody>
          <a:bodyPr/>
          <a:lstStyle/>
          <a:p>
            <a:r>
              <a:rPr lang="en-US" dirty="0" smtClean="0"/>
              <a:t>Be </a:t>
            </a:r>
            <a:r>
              <a:rPr lang="en-US" dirty="0"/>
              <a:t>enrolled </a:t>
            </a:r>
            <a:r>
              <a:rPr lang="en-US" dirty="0" smtClean="0"/>
              <a:t>in E-Verify and </a:t>
            </a:r>
            <a:r>
              <a:rPr lang="en-US" dirty="0"/>
              <a:t>remain in good standing.</a:t>
            </a:r>
          </a:p>
          <a:p>
            <a:r>
              <a:rPr lang="en-US" dirty="0" smtClean="0"/>
              <a:t>Report </a:t>
            </a:r>
            <a:r>
              <a:rPr lang="en-US" dirty="0"/>
              <a:t>material changes to the STEM OPT student’s employment to the DSO within 5 business days.</a:t>
            </a:r>
          </a:p>
          <a:p>
            <a:r>
              <a:rPr lang="en-US" dirty="0" smtClean="0"/>
              <a:t>Implement </a:t>
            </a:r>
            <a:r>
              <a:rPr lang="en-US" dirty="0"/>
              <a:t>a formal training program to augment the student’s academic learning through practical experience.</a:t>
            </a:r>
          </a:p>
          <a:p>
            <a:r>
              <a:rPr lang="en-US" dirty="0" smtClean="0"/>
              <a:t>Provide </a:t>
            </a:r>
            <a:r>
              <a:rPr lang="en-US" dirty="0"/>
              <a:t>an OPT opportunity that is commensurate with those of similarly situated U.S. workers in duties, hours, and compensation</a:t>
            </a:r>
            <a:r>
              <a:rPr lang="en-US" dirty="0" smtClean="0"/>
              <a:t>.</a:t>
            </a:r>
            <a:endParaRPr lang="en-US" dirty="0"/>
          </a:p>
        </p:txBody>
      </p:sp>
    </p:spTree>
    <p:extLst>
      <p:ext uri="{BB962C8B-B14F-4D97-AF65-F5344CB8AC3E}">
        <p14:creationId xmlns:p14="http://schemas.microsoft.com/office/powerpoint/2010/main" val="296481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STEM OPT – Employer Responsibilities</a:t>
            </a:r>
          </a:p>
        </p:txBody>
      </p:sp>
      <p:sp>
        <p:nvSpPr>
          <p:cNvPr id="3" name="Content Placeholder 2"/>
          <p:cNvSpPr>
            <a:spLocks noGrp="1"/>
          </p:cNvSpPr>
          <p:nvPr>
            <p:ph idx="1"/>
          </p:nvPr>
        </p:nvSpPr>
        <p:spPr/>
        <p:txBody>
          <a:bodyPr/>
          <a:lstStyle/>
          <a:p>
            <a:r>
              <a:rPr lang="en-US" dirty="0"/>
              <a:t>Complete the Form I-983, Training Plan for STEM OPT </a:t>
            </a:r>
            <a:r>
              <a:rPr lang="en-US" dirty="0" smtClean="0"/>
              <a:t>Students</a:t>
            </a:r>
            <a:r>
              <a:rPr lang="en-US" dirty="0"/>
              <a:t>:</a:t>
            </a:r>
          </a:p>
          <a:p>
            <a:r>
              <a:rPr lang="en-US" dirty="0" smtClean="0"/>
              <a:t>	They </a:t>
            </a:r>
            <a:r>
              <a:rPr lang="en-US" dirty="0"/>
              <a:t>have enough resources and trained personnel available to appropriately train the student;</a:t>
            </a:r>
          </a:p>
          <a:p>
            <a:r>
              <a:rPr lang="en-US" dirty="0" smtClean="0"/>
              <a:t>	The </a:t>
            </a:r>
            <a:r>
              <a:rPr lang="en-US" dirty="0"/>
              <a:t>student will not replace a full-or part-time, temporary or permanent U.S. worker; and</a:t>
            </a:r>
          </a:p>
          <a:p>
            <a:r>
              <a:rPr lang="en-US" dirty="0" smtClean="0"/>
              <a:t>	Working </a:t>
            </a:r>
            <a:r>
              <a:rPr lang="en-US" dirty="0"/>
              <a:t>for the employer will help the student attain his or her training objectives.</a:t>
            </a:r>
          </a:p>
          <a:p>
            <a:endParaRPr lang="en-US" dirty="0"/>
          </a:p>
        </p:txBody>
      </p:sp>
    </p:spTree>
    <p:extLst>
      <p:ext uri="{BB962C8B-B14F-4D97-AF65-F5344CB8AC3E}">
        <p14:creationId xmlns:p14="http://schemas.microsoft.com/office/powerpoint/2010/main" val="403687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Responsibilities (Foreign National)</a:t>
            </a:r>
            <a:endParaRPr lang="en-US" dirty="0"/>
          </a:p>
        </p:txBody>
      </p:sp>
      <p:sp>
        <p:nvSpPr>
          <p:cNvPr id="3" name="Content Placeholder 2"/>
          <p:cNvSpPr>
            <a:spLocks noGrp="1"/>
          </p:cNvSpPr>
          <p:nvPr>
            <p:ph idx="1"/>
          </p:nvPr>
        </p:nvSpPr>
        <p:spPr/>
        <p:txBody>
          <a:bodyPr/>
          <a:lstStyle/>
          <a:p>
            <a:r>
              <a:rPr lang="en-US" dirty="0" smtClean="0"/>
              <a:t>Submit report to DSO every 6 mo. Verifying: name, address, employment</a:t>
            </a:r>
          </a:p>
          <a:p>
            <a:r>
              <a:rPr lang="en-US" dirty="0" smtClean="0"/>
              <a:t>Complete 2 self evaluations </a:t>
            </a:r>
          </a:p>
          <a:p>
            <a:r>
              <a:rPr lang="en-US" dirty="0"/>
              <a:t>	</a:t>
            </a:r>
            <a:r>
              <a:rPr lang="en-US" dirty="0" smtClean="0"/>
              <a:t>1</a:t>
            </a:r>
            <a:r>
              <a:rPr lang="en-US" baseline="30000" dirty="0" smtClean="0"/>
              <a:t>st</a:t>
            </a:r>
            <a:r>
              <a:rPr lang="en-US" dirty="0" smtClean="0"/>
              <a:t> - within </a:t>
            </a:r>
            <a:r>
              <a:rPr lang="en-US" dirty="0"/>
              <a:t>12 months of </a:t>
            </a:r>
            <a:r>
              <a:rPr lang="en-US" dirty="0" smtClean="0"/>
              <a:t>STEM </a:t>
            </a:r>
            <a:r>
              <a:rPr lang="en-US" dirty="0"/>
              <a:t>OPT start </a:t>
            </a:r>
            <a:r>
              <a:rPr lang="en-US" dirty="0" smtClean="0"/>
              <a:t>date</a:t>
            </a:r>
          </a:p>
          <a:p>
            <a:r>
              <a:rPr lang="en-US" dirty="0"/>
              <a:t>	</a:t>
            </a:r>
            <a:r>
              <a:rPr lang="en-US" dirty="0" smtClean="0"/>
              <a:t>2</a:t>
            </a:r>
            <a:r>
              <a:rPr lang="en-US" baseline="30000" dirty="0" smtClean="0"/>
              <a:t>nd</a:t>
            </a:r>
            <a:r>
              <a:rPr lang="en-US" dirty="0" smtClean="0"/>
              <a:t> – at end of STEM OPT period</a:t>
            </a:r>
          </a:p>
          <a:p>
            <a:r>
              <a:rPr lang="en-US" dirty="0" smtClean="0"/>
              <a:t>Cannot be unemployed </a:t>
            </a:r>
            <a:r>
              <a:rPr lang="en-US" dirty="0"/>
              <a:t>for </a:t>
            </a:r>
            <a:r>
              <a:rPr lang="en-US" dirty="0" smtClean="0"/>
              <a:t>an aggregate </a:t>
            </a:r>
            <a:r>
              <a:rPr lang="en-US" dirty="0"/>
              <a:t>of more than 150 days.</a:t>
            </a:r>
          </a:p>
        </p:txBody>
      </p:sp>
    </p:spTree>
    <p:extLst>
      <p:ext uri="{BB962C8B-B14F-4D97-AF65-F5344CB8AC3E}">
        <p14:creationId xmlns:p14="http://schemas.microsoft.com/office/powerpoint/2010/main" val="357929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p:cNvSpPr>
          <p:nvPr>
            <p:ph type="title"/>
          </p:nvPr>
        </p:nvSpPr>
        <p:spPr/>
        <p:txBody>
          <a:bodyPr/>
          <a:lstStyle/>
          <a:p>
            <a:r>
              <a:rPr lang="en-US" altLang="en-US" dirty="0" smtClean="0"/>
              <a:t>STEM OPT and Employer Issues</a:t>
            </a:r>
            <a:endParaRPr lang="en-US" altLang="en-US" dirty="0"/>
          </a:p>
        </p:txBody>
      </p:sp>
      <p:sp>
        <p:nvSpPr>
          <p:cNvPr id="95235" name="Rectangle 3"/>
          <p:cNvSpPr>
            <a:spLocks noGrp="1"/>
          </p:cNvSpPr>
          <p:nvPr>
            <p:ph idx="1"/>
          </p:nvPr>
        </p:nvSpPr>
        <p:spPr/>
        <p:txBody>
          <a:bodyPr/>
          <a:lstStyle/>
          <a:p>
            <a:r>
              <a:rPr lang="en-US" altLang="en-US" dirty="0" smtClean="0"/>
              <a:t>Employer may not want to enroll in e-verify for STEM extension or to the STEM training plan/ attestations.</a:t>
            </a:r>
          </a:p>
          <a:p>
            <a:r>
              <a:rPr lang="en-US" altLang="en-US" dirty="0" smtClean="0"/>
              <a:t>Know your industry.</a:t>
            </a:r>
          </a:p>
          <a:p>
            <a:r>
              <a:rPr lang="en-US" altLang="en-US" dirty="0" smtClean="0"/>
              <a:t>Know your potential employer. </a:t>
            </a:r>
            <a:endParaRPr lang="en-US" altLang="en-US" dirty="0" smtClean="0"/>
          </a:p>
          <a:p>
            <a:r>
              <a:rPr lang="en-US" altLang="en-US" dirty="0"/>
              <a:t>	</a:t>
            </a:r>
            <a:r>
              <a:rPr lang="en-US" altLang="en-US" dirty="0" smtClean="0"/>
              <a:t>myvisajob.com; immihelp.com; database of past H1B or </a:t>
            </a:r>
            <a:r>
              <a:rPr lang="en-US" altLang="en-US" smtClean="0"/>
              <a:t>PERM employers</a:t>
            </a:r>
            <a:endParaRPr lang="en-US" altLang="en-US" dirty="0" smtClean="0"/>
          </a:p>
          <a:p>
            <a:r>
              <a:rPr lang="en-US" altLang="en-US" dirty="0" smtClean="0"/>
              <a:t>Be able to explain potential benefits to employer. </a:t>
            </a:r>
          </a:p>
        </p:txBody>
      </p:sp>
    </p:spTree>
    <p:extLst>
      <p:ext uri="{BB962C8B-B14F-4D97-AF65-F5344CB8AC3E}">
        <p14:creationId xmlns:p14="http://schemas.microsoft.com/office/powerpoint/2010/main" val="4280585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 for OPT</a:t>
            </a:r>
            <a:endParaRPr lang="en-US" dirty="0"/>
          </a:p>
        </p:txBody>
      </p:sp>
      <p:sp>
        <p:nvSpPr>
          <p:cNvPr id="3" name="Content Placeholder 2"/>
          <p:cNvSpPr>
            <a:spLocks noGrp="1"/>
          </p:cNvSpPr>
          <p:nvPr>
            <p:ph idx="1"/>
          </p:nvPr>
        </p:nvSpPr>
        <p:spPr/>
        <p:txBody>
          <a:bodyPr/>
          <a:lstStyle/>
          <a:p>
            <a:r>
              <a:rPr lang="en-US" sz="2800" dirty="0" smtClean="0"/>
              <a:t>Get to know your international office (DSO).  </a:t>
            </a:r>
          </a:p>
          <a:p>
            <a:r>
              <a:rPr lang="en-US" sz="2800" dirty="0" smtClean="0"/>
              <a:t>Go to the OPT workshops. </a:t>
            </a:r>
          </a:p>
          <a:p>
            <a:r>
              <a:rPr lang="en-US" sz="2800" dirty="0" smtClean="0"/>
              <a:t>Be cautious about travel on OPT – understand where you are in the process and possible consequences. This is especially true if you are also pursuing H-1B status or residence.</a:t>
            </a:r>
          </a:p>
          <a:p>
            <a:r>
              <a:rPr lang="en-US" sz="2800" dirty="0" smtClean="0"/>
              <a:t>Skip OPT?- only a few scenarios where that might be advisable.  If you don’t apply timely for OPT, you miss the chance to have it.  Will probably want to apply anyway as a Plan B.</a:t>
            </a:r>
          </a:p>
        </p:txBody>
      </p:sp>
    </p:spTree>
    <p:extLst>
      <p:ext uri="{BB962C8B-B14F-4D97-AF65-F5344CB8AC3E}">
        <p14:creationId xmlns:p14="http://schemas.microsoft.com/office/powerpoint/2010/main" val="957673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H-1B</a:t>
            </a:r>
            <a:endParaRPr lang="en-US" dirty="0"/>
          </a:p>
        </p:txBody>
      </p:sp>
      <p:sp>
        <p:nvSpPr>
          <p:cNvPr id="3" name="Content Placeholder 2"/>
          <p:cNvSpPr>
            <a:spLocks noGrp="1"/>
          </p:cNvSpPr>
          <p:nvPr>
            <p:ph idx="1"/>
          </p:nvPr>
        </p:nvSpPr>
        <p:spPr/>
        <p:txBody>
          <a:bodyPr/>
          <a:lstStyle/>
          <a:p>
            <a:r>
              <a:rPr lang="en-US" dirty="0" smtClean="0"/>
              <a:t>The primary work visa/status. Designed for professional positions – those that require at least a bachelor’s degree.</a:t>
            </a:r>
          </a:p>
          <a:p>
            <a:r>
              <a:rPr lang="en-US" dirty="0" smtClean="0"/>
              <a:t>The employer (not the foreign national) applies or petitions with USCIS for the visa/status. </a:t>
            </a:r>
          </a:p>
          <a:p>
            <a:r>
              <a:rPr lang="en-US" dirty="0" smtClean="0"/>
              <a:t>It is employer and position specific.  </a:t>
            </a:r>
          </a:p>
          <a:p>
            <a:r>
              <a:rPr lang="en-US" dirty="0" smtClean="0"/>
              <a:t>The position and the foreign national must qualify. </a:t>
            </a:r>
          </a:p>
          <a:p>
            <a:endParaRPr lang="en-US" dirty="0" smtClean="0"/>
          </a:p>
          <a:p>
            <a:endParaRPr lang="en-US" dirty="0"/>
          </a:p>
        </p:txBody>
      </p:sp>
    </p:spTree>
    <p:extLst>
      <p:ext uri="{BB962C8B-B14F-4D97-AF65-F5344CB8AC3E}">
        <p14:creationId xmlns:p14="http://schemas.microsoft.com/office/powerpoint/2010/main" val="116167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WARNING WARNING WARNING</a:t>
            </a:r>
          </a:p>
        </p:txBody>
      </p:sp>
      <p:sp>
        <p:nvSpPr>
          <p:cNvPr id="5123" name="Content Placeholder 2"/>
          <p:cNvSpPr>
            <a:spLocks noGrp="1"/>
          </p:cNvSpPr>
          <p:nvPr>
            <p:ph idx="1"/>
          </p:nvPr>
        </p:nvSpPr>
        <p:spPr/>
        <p:txBody>
          <a:bodyPr/>
          <a:lstStyle/>
          <a:p>
            <a:r>
              <a:rPr lang="en-US" altLang="en-US" dirty="0" smtClean="0"/>
              <a:t>   The information contained in this presentation is intended to educate members of the public generally and is not intended to provide solutions to individual problems. Readers are cautioned not to attempt to solve individual problems on the basis of information contained herein and are strongly advised to seek competent legal counsel. </a:t>
            </a:r>
          </a:p>
        </p:txBody>
      </p:sp>
    </p:spTree>
    <p:extLst>
      <p:ext uri="{BB962C8B-B14F-4D97-AF65-F5344CB8AC3E}">
        <p14:creationId xmlns:p14="http://schemas.microsoft.com/office/powerpoint/2010/main" val="3242874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H1B – The Basics</a:t>
            </a:r>
            <a:endParaRPr lang="en-US" dirty="0"/>
          </a:p>
        </p:txBody>
      </p:sp>
      <p:sp>
        <p:nvSpPr>
          <p:cNvPr id="3" name="Content Placeholder 2"/>
          <p:cNvSpPr>
            <a:spLocks noGrp="1"/>
          </p:cNvSpPr>
          <p:nvPr>
            <p:ph idx="1"/>
          </p:nvPr>
        </p:nvSpPr>
        <p:spPr/>
        <p:txBody>
          <a:bodyPr/>
          <a:lstStyle/>
          <a:p>
            <a:r>
              <a:rPr lang="en-US" dirty="0" smtClean="0"/>
              <a:t>H1B status is generally limited to six years.  You may be able to extend beyond the six years if certain steps towards permanent residence are taken timely. </a:t>
            </a:r>
          </a:p>
          <a:p>
            <a:r>
              <a:rPr lang="en-US" dirty="0" smtClean="0"/>
              <a:t>A petition can be filed for up to 3 years at a time. </a:t>
            </a:r>
          </a:p>
          <a:p>
            <a:r>
              <a:rPr lang="en-US" dirty="0" smtClean="0"/>
              <a:t>You may hold more than one H-1B at the same time, and H-1B employment can be part-time.  </a:t>
            </a:r>
            <a:endParaRPr lang="en-US" dirty="0"/>
          </a:p>
          <a:p>
            <a:r>
              <a:rPr lang="en-US" dirty="0" smtClean="0"/>
              <a:t>Employment must be directly related to degree (current or prior). </a:t>
            </a:r>
            <a:endParaRPr lang="en-US" dirty="0"/>
          </a:p>
        </p:txBody>
      </p:sp>
    </p:spTree>
    <p:extLst>
      <p:ext uri="{BB962C8B-B14F-4D97-AF65-F5344CB8AC3E}">
        <p14:creationId xmlns:p14="http://schemas.microsoft.com/office/powerpoint/2010/main" val="3460730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H1B – The Basics</a:t>
            </a:r>
          </a:p>
        </p:txBody>
      </p:sp>
      <p:sp>
        <p:nvSpPr>
          <p:cNvPr id="3" name="Content Placeholder 2"/>
          <p:cNvSpPr>
            <a:spLocks noGrp="1"/>
          </p:cNvSpPr>
          <p:nvPr>
            <p:ph idx="1"/>
          </p:nvPr>
        </p:nvSpPr>
        <p:spPr/>
        <p:txBody>
          <a:bodyPr/>
          <a:lstStyle/>
          <a:p>
            <a:r>
              <a:rPr lang="en-US" dirty="0" smtClean="0"/>
              <a:t>H-1B visa/status allows for the intent to become a permanent resident.</a:t>
            </a:r>
          </a:p>
          <a:p>
            <a:r>
              <a:rPr lang="en-US" dirty="0" smtClean="0"/>
              <a:t>Allows for spouse and children to have H-4 status. H-4 only can have work authorization in limited circumstances. </a:t>
            </a:r>
          </a:p>
          <a:p>
            <a:r>
              <a:rPr lang="en-US" dirty="0" smtClean="0"/>
              <a:t>Very portable – once you are on H-1B easy to change employer and extend. </a:t>
            </a:r>
            <a:endParaRPr lang="en-US" dirty="0"/>
          </a:p>
        </p:txBody>
      </p:sp>
    </p:spTree>
    <p:extLst>
      <p:ext uri="{BB962C8B-B14F-4D97-AF65-F5344CB8AC3E}">
        <p14:creationId xmlns:p14="http://schemas.microsoft.com/office/powerpoint/2010/main" val="1705849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H-1B – Employer Obligations</a:t>
            </a:r>
            <a:endParaRPr lang="en-US" dirty="0"/>
          </a:p>
        </p:txBody>
      </p:sp>
      <p:sp>
        <p:nvSpPr>
          <p:cNvPr id="3" name="Content Placeholder 2"/>
          <p:cNvSpPr>
            <a:spLocks noGrp="1"/>
          </p:cNvSpPr>
          <p:nvPr>
            <p:ph idx="1"/>
          </p:nvPr>
        </p:nvSpPr>
        <p:spPr/>
        <p:txBody>
          <a:bodyPr/>
          <a:lstStyle/>
          <a:p>
            <a:r>
              <a:rPr lang="en-US" dirty="0" smtClean="0"/>
              <a:t>Employer is required to make attestations to both the Department of Labor and USCIS.</a:t>
            </a:r>
          </a:p>
          <a:p>
            <a:r>
              <a:rPr lang="en-US" dirty="0"/>
              <a:t>	</a:t>
            </a:r>
            <a:r>
              <a:rPr lang="en-US" dirty="0" smtClean="0"/>
              <a:t>- the job is real and foreign national will be employed as set out in petition</a:t>
            </a:r>
          </a:p>
          <a:p>
            <a:r>
              <a:rPr lang="en-US" dirty="0"/>
              <a:t>	</a:t>
            </a:r>
            <a:r>
              <a:rPr lang="en-US" dirty="0" smtClean="0"/>
              <a:t>- agrees to employ the foreign national only in the position/location</a:t>
            </a:r>
          </a:p>
          <a:p>
            <a:r>
              <a:rPr lang="en-US" dirty="0"/>
              <a:t>	</a:t>
            </a:r>
            <a:r>
              <a:rPr lang="en-US" dirty="0" smtClean="0"/>
              <a:t>- agrees to offer to pay return transportation to country of nationality if the H-1B is terminated early</a:t>
            </a:r>
            <a:endParaRPr lang="en-US" dirty="0"/>
          </a:p>
        </p:txBody>
      </p:sp>
    </p:spTree>
    <p:extLst>
      <p:ext uri="{BB962C8B-B14F-4D97-AF65-F5344CB8AC3E}">
        <p14:creationId xmlns:p14="http://schemas.microsoft.com/office/powerpoint/2010/main" val="87112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H-1B Employer Obligation</a:t>
            </a:r>
            <a:endParaRPr lang="en-US" dirty="0"/>
          </a:p>
        </p:txBody>
      </p:sp>
      <p:sp>
        <p:nvSpPr>
          <p:cNvPr id="3" name="Content Placeholder 2"/>
          <p:cNvSpPr>
            <a:spLocks noGrp="1"/>
          </p:cNvSpPr>
          <p:nvPr>
            <p:ph idx="1"/>
          </p:nvPr>
        </p:nvSpPr>
        <p:spPr/>
        <p:txBody>
          <a:bodyPr/>
          <a:lstStyle/>
          <a:p>
            <a:r>
              <a:rPr lang="en-US" dirty="0" smtClean="0"/>
              <a:t>	- Employer does NOT have to recruit/ show no US workers</a:t>
            </a:r>
          </a:p>
          <a:p>
            <a:r>
              <a:rPr lang="en-US" dirty="0"/>
              <a:t>	</a:t>
            </a:r>
            <a:r>
              <a:rPr lang="en-US" dirty="0" smtClean="0"/>
              <a:t>- Has to post information about the position and wage in-house and may have other notification requirements to other workers</a:t>
            </a:r>
          </a:p>
          <a:p>
            <a:r>
              <a:rPr lang="en-US" dirty="0"/>
              <a:t>	</a:t>
            </a:r>
            <a:r>
              <a:rPr lang="en-US" dirty="0" smtClean="0"/>
              <a:t>- The must be no strike or lockout</a:t>
            </a:r>
            <a:endParaRPr lang="en-US" dirty="0"/>
          </a:p>
          <a:p>
            <a:r>
              <a:rPr lang="en-US" dirty="0" smtClean="0"/>
              <a:t>The H-1B is not an employment contract!</a:t>
            </a:r>
            <a:endParaRPr lang="en-US" dirty="0"/>
          </a:p>
        </p:txBody>
      </p:sp>
    </p:spTree>
    <p:extLst>
      <p:ext uri="{BB962C8B-B14F-4D97-AF65-F5344CB8AC3E}">
        <p14:creationId xmlns:p14="http://schemas.microsoft.com/office/powerpoint/2010/main" val="2576813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H-1B Employer Obligations</a:t>
            </a:r>
            <a:br>
              <a:rPr lang="en-US" dirty="0" smtClean="0"/>
            </a:br>
            <a:r>
              <a:rPr lang="en-US" dirty="0" smtClean="0"/>
              <a:t>The Wage</a:t>
            </a:r>
            <a:endParaRPr lang="en-US" dirty="0"/>
          </a:p>
        </p:txBody>
      </p:sp>
      <p:sp>
        <p:nvSpPr>
          <p:cNvPr id="3" name="Content Placeholder 2"/>
          <p:cNvSpPr>
            <a:spLocks noGrp="1"/>
          </p:cNvSpPr>
          <p:nvPr>
            <p:ph idx="1"/>
          </p:nvPr>
        </p:nvSpPr>
        <p:spPr/>
        <p:txBody>
          <a:bodyPr/>
          <a:lstStyle/>
          <a:p>
            <a:r>
              <a:rPr lang="en-US" dirty="0" smtClean="0"/>
              <a:t>Must </a:t>
            </a:r>
            <a:r>
              <a:rPr lang="en-US" dirty="0"/>
              <a:t>agree to pay higher of actual or prevailing wage (aka “required wage”).</a:t>
            </a:r>
          </a:p>
          <a:p>
            <a:pPr lvl="1"/>
            <a:r>
              <a:rPr lang="en-US" sz="2000" dirty="0"/>
              <a:t>Actual wage: wage paid to other similarly employed and similarly qualified workers at same worksite.</a:t>
            </a:r>
          </a:p>
          <a:p>
            <a:pPr lvl="1"/>
            <a:r>
              <a:rPr lang="en-US" sz="2000" dirty="0"/>
              <a:t>Prevailing wage: weighted mean or median wages for similar positions in geographic area of employment.</a:t>
            </a:r>
          </a:p>
          <a:p>
            <a:pPr lvl="1"/>
            <a:r>
              <a:rPr lang="en-US" sz="2000" dirty="0"/>
              <a:t>Basically, this means that a competitive wage must be offered.</a:t>
            </a:r>
          </a:p>
          <a:p>
            <a:pPr lvl="1"/>
            <a:r>
              <a:rPr lang="en-US" sz="2000" dirty="0"/>
              <a:t>There are four levels of wages and separate wage data for </a:t>
            </a:r>
            <a:r>
              <a:rPr lang="en-US" sz="2000" dirty="0" smtClean="0"/>
              <a:t>higher-</a:t>
            </a:r>
            <a:r>
              <a:rPr lang="en-US" sz="2000" dirty="0" err="1" smtClean="0"/>
              <a:t>ed</a:t>
            </a:r>
            <a:r>
              <a:rPr lang="en-US" sz="2000" dirty="0" smtClean="0"/>
              <a:t> </a:t>
            </a:r>
            <a:r>
              <a:rPr lang="en-US" sz="2000" dirty="0"/>
              <a:t>and certain other employers. </a:t>
            </a:r>
            <a:r>
              <a:rPr lang="en-US" sz="2000" dirty="0" smtClean="0"/>
              <a:t>See: www.flcdatacenter.com</a:t>
            </a:r>
            <a:endParaRPr lang="en-US" sz="2000" dirty="0"/>
          </a:p>
          <a:p>
            <a:endParaRPr lang="en-US" dirty="0"/>
          </a:p>
        </p:txBody>
      </p:sp>
    </p:spTree>
    <p:extLst>
      <p:ext uri="{BB962C8B-B14F-4D97-AF65-F5344CB8AC3E}">
        <p14:creationId xmlns:p14="http://schemas.microsoft.com/office/powerpoint/2010/main" val="1931635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Filing </a:t>
            </a:r>
            <a:r>
              <a:rPr lang="en-US" dirty="0" smtClean="0"/>
              <a:t>Fees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Current </a:t>
            </a:r>
            <a:r>
              <a:rPr lang="en-US" dirty="0"/>
              <a:t>USCIS filing fees for H-1B petitions are:</a:t>
            </a:r>
          </a:p>
          <a:p>
            <a:pPr lvl="1"/>
            <a:r>
              <a:rPr lang="en-US" dirty="0" smtClean="0"/>
              <a:t>$460.00 </a:t>
            </a:r>
            <a:r>
              <a:rPr lang="en-US" dirty="0"/>
              <a:t>basic filing fee (for Form I-129</a:t>
            </a:r>
            <a:r>
              <a:rPr lang="en-US" dirty="0" smtClean="0"/>
              <a:t>) (increasing to $460 in 12/2016)</a:t>
            </a:r>
            <a:endParaRPr lang="en-US" dirty="0"/>
          </a:p>
          <a:p>
            <a:pPr lvl="1"/>
            <a:r>
              <a:rPr lang="en-US" dirty="0"/>
              <a:t>$500.00 “anti-fraud fee” (not for extensions)</a:t>
            </a:r>
          </a:p>
          <a:p>
            <a:pPr lvl="1"/>
            <a:r>
              <a:rPr lang="en-US" dirty="0"/>
              <a:t>Training fee (ACWIA)</a:t>
            </a:r>
          </a:p>
          <a:p>
            <a:pPr lvl="2"/>
            <a:r>
              <a:rPr lang="en-US" dirty="0"/>
              <a:t>$750.00 (employers of fewer than 25 full-time employees) or </a:t>
            </a:r>
          </a:p>
          <a:p>
            <a:pPr lvl="2"/>
            <a:r>
              <a:rPr lang="en-US" dirty="0"/>
              <a:t>$1500.00 (employers of 25 or more full-time employees)</a:t>
            </a:r>
          </a:p>
          <a:p>
            <a:pPr lvl="2"/>
            <a:r>
              <a:rPr lang="en-US" dirty="0"/>
              <a:t>Higher ed. institutions, primary/secondary schools, non-profit and U.S. govt. research entities are exempt from training fee</a:t>
            </a:r>
          </a:p>
          <a:p>
            <a:r>
              <a:rPr lang="en-US" dirty="0"/>
              <a:t>Additional $1,225.00 for optional “premium processing”</a:t>
            </a:r>
          </a:p>
          <a:p>
            <a:r>
              <a:rPr lang="en-US" dirty="0"/>
              <a:t>PL 111-230 creates 50/50 rule – certain employees will have to pay additional $2,000 for H-1B and $2,500 for </a:t>
            </a:r>
            <a:r>
              <a:rPr lang="en-US" dirty="0" smtClean="0"/>
              <a:t>L-1A</a:t>
            </a:r>
          </a:p>
          <a:p>
            <a:endParaRPr lang="en-US" dirty="0"/>
          </a:p>
          <a:p>
            <a:endParaRPr lang="en-US" dirty="0"/>
          </a:p>
        </p:txBody>
      </p:sp>
    </p:spTree>
    <p:extLst>
      <p:ext uri="{BB962C8B-B14F-4D97-AF65-F5344CB8AC3E}">
        <p14:creationId xmlns:p14="http://schemas.microsoft.com/office/powerpoint/2010/main" val="30980711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Who pays for legal and filing fees</a:t>
            </a:r>
            <a:r>
              <a:rPr lang="en-US" altLang="en-US" dirty="0" smtClean="0"/>
              <a:t>?</a:t>
            </a:r>
            <a:endParaRPr lang="en-US" dirty="0"/>
          </a:p>
        </p:txBody>
      </p:sp>
      <p:sp>
        <p:nvSpPr>
          <p:cNvPr id="89091" name="Rectangle 3"/>
          <p:cNvSpPr>
            <a:spLocks noGrp="1"/>
          </p:cNvSpPr>
          <p:nvPr>
            <p:ph idx="1"/>
          </p:nvPr>
        </p:nvSpPr>
        <p:spPr/>
        <p:txBody>
          <a:bodyPr/>
          <a:lstStyle/>
          <a:p>
            <a:r>
              <a:rPr lang="en-US" altLang="en-US" dirty="0" smtClean="0"/>
              <a:t>If the employee earns more that the required wage, the employee may be able to pay some or all of the legal and filing fees (excluding the training fee).</a:t>
            </a:r>
          </a:p>
          <a:p>
            <a:r>
              <a:rPr lang="en-US" altLang="en-US" dirty="0" smtClean="0"/>
              <a:t>Employee cannot pay legal/filing fees if it reduces his/her wage below the required wage. </a:t>
            </a:r>
          </a:p>
          <a:p>
            <a:r>
              <a:rPr lang="en-US" altLang="en-US" dirty="0" smtClean="0"/>
              <a:t>Having employee pay fees that he/she should not can result in fines, assessments of back pay, and disbarment from the H1B petitioning process.</a:t>
            </a:r>
            <a:endParaRPr lang="en-US" altLang="en-US" dirty="0"/>
          </a:p>
        </p:txBody>
      </p:sp>
    </p:spTree>
    <p:extLst>
      <p:ext uri="{BB962C8B-B14F-4D97-AF65-F5344CB8AC3E}">
        <p14:creationId xmlns:p14="http://schemas.microsoft.com/office/powerpoint/2010/main" val="2293272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H-1B Process</a:t>
            </a:r>
          </a:p>
        </p:txBody>
      </p:sp>
      <p:sp>
        <p:nvSpPr>
          <p:cNvPr id="3" name="Content Placeholder 2"/>
          <p:cNvSpPr>
            <a:spLocks noGrp="1"/>
          </p:cNvSpPr>
          <p:nvPr>
            <p:ph idx="1"/>
          </p:nvPr>
        </p:nvSpPr>
        <p:spPr/>
        <p:txBody>
          <a:bodyPr>
            <a:normAutofit fontScale="92500" lnSpcReduction="20000"/>
          </a:bodyPr>
          <a:lstStyle/>
          <a:p>
            <a:r>
              <a:rPr lang="en-US" dirty="0"/>
              <a:t>Analyze whether H-1B status is proper for the position and the employee</a:t>
            </a:r>
          </a:p>
          <a:p>
            <a:r>
              <a:rPr lang="en-US" dirty="0"/>
              <a:t>Determine “prevailing wage” for job</a:t>
            </a:r>
          </a:p>
          <a:p>
            <a:r>
              <a:rPr lang="en-US" dirty="0"/>
              <a:t>File Labor Condition Application with DOL</a:t>
            </a:r>
          </a:p>
          <a:p>
            <a:r>
              <a:rPr lang="en-US" dirty="0"/>
              <a:t>File H-1B petition with USCIS</a:t>
            </a:r>
          </a:p>
          <a:p>
            <a:r>
              <a:rPr lang="en-US" dirty="0"/>
              <a:t>If employee is in the U.S., USCIS will change status to H-1B (no need to leave U.S. usually)</a:t>
            </a:r>
          </a:p>
          <a:p>
            <a:r>
              <a:rPr lang="en-US" dirty="0"/>
              <a:t>Obtain proper status (H-4) for dependents</a:t>
            </a:r>
          </a:p>
          <a:p>
            <a:r>
              <a:rPr lang="en-US" dirty="0"/>
              <a:t>Extensions, if necessary</a:t>
            </a:r>
          </a:p>
          <a:p>
            <a:r>
              <a:rPr lang="en-US" dirty="0"/>
              <a:t>Change of Employer (“transfer”), if </a:t>
            </a:r>
            <a:r>
              <a:rPr lang="en-US" dirty="0" smtClean="0"/>
              <a:t>necessary</a:t>
            </a:r>
            <a:endParaRPr lang="en-US" dirty="0"/>
          </a:p>
        </p:txBody>
      </p:sp>
    </p:spTree>
    <p:extLst>
      <p:ext uri="{BB962C8B-B14F-4D97-AF65-F5344CB8AC3E}">
        <p14:creationId xmlns:p14="http://schemas.microsoft.com/office/powerpoint/2010/main" val="3967762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CAP!</a:t>
            </a:r>
            <a:endParaRPr lang="en-US" dirty="0"/>
          </a:p>
        </p:txBody>
      </p:sp>
      <p:sp>
        <p:nvSpPr>
          <p:cNvPr id="3" name="Content Placeholder 2"/>
          <p:cNvSpPr>
            <a:spLocks noGrp="1"/>
          </p:cNvSpPr>
          <p:nvPr>
            <p:ph idx="1"/>
          </p:nvPr>
        </p:nvSpPr>
        <p:spPr/>
        <p:txBody>
          <a:bodyPr>
            <a:normAutofit lnSpcReduction="10000"/>
          </a:bodyPr>
          <a:lstStyle/>
          <a:p>
            <a:pPr marL="228600" lvl="1">
              <a:spcBef>
                <a:spcPts val="1000"/>
              </a:spcBef>
            </a:pPr>
            <a:r>
              <a:rPr lang="en-US" altLang="en-US" dirty="0"/>
              <a:t>USCIS makes H-1Bs available October 1, the start of its fiscal year</a:t>
            </a:r>
          </a:p>
          <a:p>
            <a:pPr lvl="1"/>
            <a:r>
              <a:rPr lang="en-US" dirty="0" smtClean="0"/>
              <a:t>65,000 </a:t>
            </a:r>
            <a:r>
              <a:rPr lang="en-US" dirty="0"/>
              <a:t>generally </a:t>
            </a:r>
            <a:r>
              <a:rPr lang="en-US" dirty="0" smtClean="0"/>
              <a:t>available</a:t>
            </a:r>
          </a:p>
          <a:p>
            <a:pPr lvl="1"/>
            <a:r>
              <a:rPr lang="en-US" dirty="0" smtClean="0"/>
              <a:t>Additional </a:t>
            </a:r>
            <a:r>
              <a:rPr lang="en-US" dirty="0"/>
              <a:t>20,000 for graduates of US Master’s degree </a:t>
            </a:r>
            <a:r>
              <a:rPr lang="en-US" dirty="0" smtClean="0"/>
              <a:t>programs</a:t>
            </a:r>
          </a:p>
          <a:p>
            <a:pPr lvl="1"/>
            <a:r>
              <a:rPr lang="en-US" dirty="0"/>
              <a:t>	</a:t>
            </a:r>
            <a:r>
              <a:rPr lang="en-US" dirty="0" smtClean="0"/>
              <a:t>*** As long as you have a US Masters, can participate in master’s quota even if job relates to different degree. </a:t>
            </a:r>
          </a:p>
          <a:p>
            <a:pPr lvl="1"/>
            <a:r>
              <a:rPr lang="en-US" dirty="0" smtClean="0"/>
              <a:t>Higher </a:t>
            </a:r>
            <a:r>
              <a:rPr lang="en-US" dirty="0"/>
              <a:t>education institutions and affiliated non-profits </a:t>
            </a:r>
            <a:r>
              <a:rPr lang="en-US" dirty="0" smtClean="0"/>
              <a:t>exempt</a:t>
            </a:r>
          </a:p>
          <a:p>
            <a:pPr lvl="1"/>
            <a:r>
              <a:rPr lang="en-US" dirty="0" smtClean="0"/>
              <a:t>U.S</a:t>
            </a:r>
            <a:r>
              <a:rPr lang="en-US" dirty="0"/>
              <a:t>. Government and non-profit research organizations </a:t>
            </a:r>
            <a:r>
              <a:rPr lang="en-US" dirty="0" smtClean="0"/>
              <a:t>exempt</a:t>
            </a:r>
          </a:p>
          <a:p>
            <a:r>
              <a:rPr lang="en-US" dirty="0" smtClean="0"/>
              <a:t>Petitions </a:t>
            </a:r>
            <a:r>
              <a:rPr lang="en-US" dirty="0"/>
              <a:t>may be filed 6 months in advance, on April </a:t>
            </a:r>
            <a:r>
              <a:rPr lang="en-US" dirty="0" smtClean="0"/>
              <a:t>1</a:t>
            </a:r>
          </a:p>
          <a:p>
            <a:r>
              <a:rPr lang="en-US" dirty="0" smtClean="0"/>
              <a:t>******Lottery Process*******</a:t>
            </a:r>
          </a:p>
          <a:p>
            <a:pPr marL="0" indent="0">
              <a:buNone/>
            </a:pPr>
            <a:endParaRPr lang="en-US" dirty="0"/>
          </a:p>
          <a:p>
            <a:endParaRPr lang="en-US" dirty="0"/>
          </a:p>
        </p:txBody>
      </p:sp>
    </p:spTree>
    <p:extLst>
      <p:ext uri="{BB962C8B-B14F-4D97-AF65-F5344CB8AC3E}">
        <p14:creationId xmlns:p14="http://schemas.microsoft.com/office/powerpoint/2010/main" val="1193374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Gap</a:t>
            </a:r>
            <a:endParaRPr lang="en-US" dirty="0"/>
          </a:p>
        </p:txBody>
      </p:sp>
      <p:sp>
        <p:nvSpPr>
          <p:cNvPr id="3" name="Content Placeholder 2"/>
          <p:cNvSpPr>
            <a:spLocks noGrp="1"/>
          </p:cNvSpPr>
          <p:nvPr>
            <p:ph idx="1"/>
          </p:nvPr>
        </p:nvSpPr>
        <p:spPr/>
        <p:txBody>
          <a:bodyPr>
            <a:normAutofit fontScale="85000" lnSpcReduction="20000"/>
          </a:bodyPr>
          <a:lstStyle/>
          <a:p>
            <a:r>
              <a:rPr lang="en-US" dirty="0"/>
              <a:t>“Cap Gap” is the gap between the end of OPT and the start of H-1B that many students face because they start OPT in June and H-1Bs usually unavailable until October </a:t>
            </a:r>
            <a:r>
              <a:rPr lang="en-US" dirty="0" smtClean="0"/>
              <a:t>1</a:t>
            </a:r>
          </a:p>
          <a:p>
            <a:r>
              <a:rPr lang="en-US" dirty="0" smtClean="0"/>
              <a:t>Regulations</a:t>
            </a:r>
          </a:p>
          <a:p>
            <a:pPr lvl="1"/>
            <a:r>
              <a:rPr lang="en-US" dirty="0" smtClean="0"/>
              <a:t>If </a:t>
            </a:r>
            <a:r>
              <a:rPr lang="en-US" dirty="0"/>
              <a:t>employer files an H-1B petition requesting change of status for you before your OPT expires, then your OPT work authorization and “D/S” (F-1 status) are extended until </a:t>
            </a:r>
            <a:r>
              <a:rPr lang="en-US" dirty="0" smtClean="0"/>
              <a:t>10/1</a:t>
            </a:r>
          </a:p>
          <a:p>
            <a:r>
              <a:rPr lang="en-US" altLang="en-US" dirty="0" smtClean="0"/>
              <a:t>The </a:t>
            </a:r>
            <a:r>
              <a:rPr lang="en-US" altLang="en-US" dirty="0"/>
              <a:t>approval notice will indicate grant of a change of status effective October </a:t>
            </a:r>
            <a:r>
              <a:rPr lang="en-US" altLang="en-US" dirty="0" smtClean="0"/>
              <a:t>1</a:t>
            </a:r>
          </a:p>
          <a:p>
            <a:r>
              <a:rPr lang="en-US" altLang="en-US" dirty="0"/>
              <a:t>If there’s a lottery, and your employer’s petition is not “selected,” when OPT ends you have a 60-day “grace period” to remain in the U.S. (can’t work during grace period</a:t>
            </a:r>
            <a:r>
              <a:rPr lang="en-US" altLang="en-US" dirty="0" smtClean="0"/>
              <a:t>)</a:t>
            </a:r>
            <a:endParaRPr lang="en-US" altLang="en-US" dirty="0"/>
          </a:p>
          <a:p>
            <a:pPr lvl="1"/>
            <a:endParaRPr lang="en-US" dirty="0"/>
          </a:p>
          <a:p>
            <a:endParaRPr lang="en-US" dirty="0"/>
          </a:p>
        </p:txBody>
      </p:sp>
    </p:spTree>
    <p:extLst>
      <p:ext uri="{BB962C8B-B14F-4D97-AF65-F5344CB8AC3E}">
        <p14:creationId xmlns:p14="http://schemas.microsoft.com/office/powerpoint/2010/main" val="3007070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General Advice</a:t>
            </a:r>
            <a:endParaRPr lang="en-US" dirty="0"/>
          </a:p>
        </p:txBody>
      </p:sp>
      <p:sp>
        <p:nvSpPr>
          <p:cNvPr id="3" name="Content Placeholder 2"/>
          <p:cNvSpPr>
            <a:spLocks noGrp="1"/>
          </p:cNvSpPr>
          <p:nvPr>
            <p:ph idx="1"/>
          </p:nvPr>
        </p:nvSpPr>
        <p:spPr/>
        <p:txBody>
          <a:bodyPr/>
          <a:lstStyle/>
          <a:p>
            <a:r>
              <a:rPr lang="en-US" dirty="0" smtClean="0"/>
              <a:t>Get to know your international office and/or designated school official. </a:t>
            </a:r>
          </a:p>
          <a:p>
            <a:r>
              <a:rPr lang="en-US" dirty="0" smtClean="0"/>
              <a:t>Your friend or cousin is usually not a good source for information about immigration.  Only get immigration advice from your international office and/or an experienced immigration attorney. </a:t>
            </a:r>
          </a:p>
          <a:p>
            <a:r>
              <a:rPr lang="en-US" dirty="0" smtClean="0"/>
              <a:t>Be prepared.  Always be thinking of the next steps of your immigration journey.</a:t>
            </a:r>
            <a:endParaRPr lang="en-US" dirty="0"/>
          </a:p>
        </p:txBody>
      </p:sp>
    </p:spTree>
    <p:extLst>
      <p:ext uri="{BB962C8B-B14F-4D97-AF65-F5344CB8AC3E}">
        <p14:creationId xmlns:p14="http://schemas.microsoft.com/office/powerpoint/2010/main" val="4199260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H-1B Status</a:t>
            </a:r>
            <a:endParaRPr lang="en-US" dirty="0"/>
          </a:p>
        </p:txBody>
      </p:sp>
      <p:sp>
        <p:nvSpPr>
          <p:cNvPr id="3" name="Content Placeholder 2"/>
          <p:cNvSpPr>
            <a:spLocks noGrp="1"/>
          </p:cNvSpPr>
          <p:nvPr>
            <p:ph idx="1"/>
          </p:nvPr>
        </p:nvSpPr>
        <p:spPr/>
        <p:txBody>
          <a:bodyPr>
            <a:normAutofit fontScale="62500" lnSpcReduction="20000"/>
          </a:bodyPr>
          <a:lstStyle/>
          <a:p>
            <a:r>
              <a:rPr lang="en-US" dirty="0"/>
              <a:t>Apply for OPT </a:t>
            </a:r>
            <a:r>
              <a:rPr lang="en-US" dirty="0" smtClean="0"/>
              <a:t>(and </a:t>
            </a:r>
            <a:r>
              <a:rPr lang="en-US" dirty="0"/>
              <a:t>strategic) </a:t>
            </a:r>
            <a:r>
              <a:rPr lang="en-US" dirty="0" smtClean="0"/>
              <a:t>manner</a:t>
            </a:r>
          </a:p>
          <a:p>
            <a:r>
              <a:rPr lang="en-US" dirty="0" smtClean="0"/>
              <a:t>Know the prevailing wage for your position/area.</a:t>
            </a:r>
          </a:p>
          <a:p>
            <a:r>
              <a:rPr lang="en-US" dirty="0" smtClean="0"/>
              <a:t>Know if the employer has sponsored for H-1B in the past. </a:t>
            </a:r>
          </a:p>
          <a:p>
            <a:r>
              <a:rPr lang="en-US" dirty="0" smtClean="0"/>
              <a:t>Talk </a:t>
            </a:r>
            <a:r>
              <a:rPr lang="en-US" dirty="0"/>
              <a:t>to your employer </a:t>
            </a:r>
            <a:r>
              <a:rPr lang="en-US" dirty="0" smtClean="0"/>
              <a:t>early</a:t>
            </a:r>
          </a:p>
          <a:p>
            <a:pPr lvl="1"/>
            <a:r>
              <a:rPr lang="en-US" dirty="0" smtClean="0"/>
              <a:t>“H-1B </a:t>
            </a:r>
            <a:r>
              <a:rPr lang="en-US" dirty="0"/>
              <a:t>cap” problems make this </a:t>
            </a:r>
            <a:r>
              <a:rPr lang="en-US" dirty="0" smtClean="0"/>
              <a:t>essential</a:t>
            </a:r>
          </a:p>
          <a:p>
            <a:pPr lvl="1"/>
            <a:r>
              <a:rPr lang="en-US" dirty="0" smtClean="0"/>
              <a:t>How </a:t>
            </a:r>
            <a:r>
              <a:rPr lang="en-US" dirty="0"/>
              <a:t>you handle the discussion depends on the </a:t>
            </a:r>
            <a:r>
              <a:rPr lang="en-US" dirty="0" smtClean="0"/>
              <a:t>situation</a:t>
            </a:r>
          </a:p>
          <a:p>
            <a:r>
              <a:rPr lang="en-US" dirty="0" smtClean="0"/>
              <a:t>Issues </a:t>
            </a:r>
            <a:r>
              <a:rPr lang="en-US" dirty="0"/>
              <a:t>to settle</a:t>
            </a:r>
          </a:p>
          <a:p>
            <a:pPr lvl="1"/>
            <a:r>
              <a:rPr lang="en-US" dirty="0" smtClean="0"/>
              <a:t>Who </a:t>
            </a:r>
            <a:r>
              <a:rPr lang="en-US" dirty="0"/>
              <a:t>will handle the petition process</a:t>
            </a:r>
          </a:p>
          <a:p>
            <a:pPr lvl="1"/>
            <a:r>
              <a:rPr lang="en-US" dirty="0"/>
              <a:t>Remember, it is the employer who files the petition</a:t>
            </a:r>
          </a:p>
          <a:p>
            <a:pPr lvl="1"/>
            <a:r>
              <a:rPr lang="en-US" dirty="0"/>
              <a:t>Some employers use a specific attorney, some have in-house experts, some will allow you to hire the attorney, others have no idea about any of this</a:t>
            </a:r>
          </a:p>
          <a:p>
            <a:pPr lvl="1"/>
            <a:r>
              <a:rPr lang="en-US" dirty="0"/>
              <a:t>Do not let your petition be your company’s first self-filed H-1B petition </a:t>
            </a:r>
            <a:endParaRPr lang="en-US" dirty="0" smtClean="0"/>
          </a:p>
          <a:p>
            <a:pPr lvl="1"/>
            <a:r>
              <a:rPr lang="en-US" dirty="0" smtClean="0"/>
              <a:t>Who </a:t>
            </a:r>
            <a:r>
              <a:rPr lang="en-US" dirty="0"/>
              <a:t>will pay the legal fees and filing </a:t>
            </a:r>
            <a:r>
              <a:rPr lang="en-US" dirty="0" smtClean="0"/>
              <a:t>fees?</a:t>
            </a:r>
            <a:endParaRPr lang="en-US" dirty="0"/>
          </a:p>
          <a:p>
            <a:r>
              <a:rPr lang="en-US" dirty="0" smtClean="0"/>
              <a:t>If </a:t>
            </a:r>
            <a:r>
              <a:rPr lang="en-US" dirty="0"/>
              <a:t>your employer’s petition is not selected, what will you do?</a:t>
            </a:r>
          </a:p>
        </p:txBody>
      </p:sp>
    </p:spTree>
    <p:extLst>
      <p:ext uri="{BB962C8B-B14F-4D97-AF65-F5344CB8AC3E}">
        <p14:creationId xmlns:p14="http://schemas.microsoft.com/office/powerpoint/2010/main" val="32708018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issues to think about</a:t>
            </a:r>
            <a:endParaRPr lang="en-US" dirty="0"/>
          </a:p>
        </p:txBody>
      </p:sp>
      <p:sp>
        <p:nvSpPr>
          <p:cNvPr id="3" name="Content Placeholder 2"/>
          <p:cNvSpPr>
            <a:spLocks noGrp="1"/>
          </p:cNvSpPr>
          <p:nvPr>
            <p:ph idx="1"/>
          </p:nvPr>
        </p:nvSpPr>
        <p:spPr/>
        <p:txBody>
          <a:bodyPr/>
          <a:lstStyle/>
          <a:p>
            <a:r>
              <a:rPr lang="en-US" sz="2400" dirty="0" smtClean="0"/>
              <a:t>Many entry level jobs do not require a degree – especially sales, certain management training, and some human resources positions. </a:t>
            </a:r>
          </a:p>
          <a:p>
            <a:r>
              <a:rPr lang="en-US" sz="2400" dirty="0" smtClean="0"/>
              <a:t>Jobs that pay based on commission or sales may not be able to meet the wage requirements. </a:t>
            </a:r>
          </a:p>
          <a:p>
            <a:r>
              <a:rPr lang="en-US" sz="2400" dirty="0" smtClean="0"/>
              <a:t>Paying </a:t>
            </a:r>
            <a:r>
              <a:rPr lang="en-US" sz="2400" dirty="0"/>
              <a:t>a company to file for you when you have no intention of working for them is FRAUD—can jeopardize your future in the US.</a:t>
            </a:r>
          </a:p>
          <a:p>
            <a:r>
              <a:rPr lang="en-US" sz="2400" dirty="0"/>
              <a:t>Startups, financially troubled businesses, and those that </a:t>
            </a:r>
            <a:r>
              <a:rPr lang="en-US" sz="2400" dirty="0" smtClean="0"/>
              <a:t>take </a:t>
            </a:r>
            <a:r>
              <a:rPr lang="en-US" sz="2400" dirty="0"/>
              <a:t>a tax loss each year </a:t>
            </a:r>
            <a:r>
              <a:rPr lang="en-US" sz="2400" dirty="0" smtClean="0"/>
              <a:t>may work for the H-1B, but may have trouble in the process for permanent residence. </a:t>
            </a:r>
            <a:endParaRPr lang="en-US" dirty="0"/>
          </a:p>
        </p:txBody>
      </p:sp>
    </p:spTree>
    <p:extLst>
      <p:ext uri="{BB962C8B-B14F-4D97-AF65-F5344CB8AC3E}">
        <p14:creationId xmlns:p14="http://schemas.microsoft.com/office/powerpoint/2010/main" val="230165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you have H-1B status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H-1B allows dual-intent</a:t>
            </a:r>
          </a:p>
          <a:p>
            <a:r>
              <a:rPr lang="en-US" dirty="0" smtClean="0"/>
              <a:t>Can extend status in the US without going abroad</a:t>
            </a:r>
          </a:p>
          <a:p>
            <a:r>
              <a:rPr lang="en-US" dirty="0" smtClean="0"/>
              <a:t>Can have concurrent employment if second employer also files an H1B petition</a:t>
            </a:r>
          </a:p>
          <a:p>
            <a:r>
              <a:rPr lang="en-US" dirty="0" smtClean="0"/>
              <a:t>Can easily change employment if second employer files an H-1B petition - ****Issues if moving from cap exempt to cap subject</a:t>
            </a:r>
          </a:p>
          <a:p>
            <a:r>
              <a:rPr lang="en-US" dirty="0" smtClean="0"/>
              <a:t>Remember – if you don’t pursue permanent residence, only get 6 years in H-1B</a:t>
            </a:r>
          </a:p>
          <a:p>
            <a:pPr lvl="1"/>
            <a:r>
              <a:rPr lang="en-US" dirty="0" smtClean="0"/>
              <a:t>Start the process for permanent residence before the end of your 5</a:t>
            </a:r>
            <a:r>
              <a:rPr lang="en-US" baseline="30000" dirty="0" smtClean="0"/>
              <a:t>th</a:t>
            </a:r>
            <a:r>
              <a:rPr lang="en-US" dirty="0" smtClean="0"/>
              <a:t> year to ensure ability to keep extending H-1B status.  </a:t>
            </a:r>
            <a:endParaRPr lang="en-US" dirty="0"/>
          </a:p>
        </p:txBody>
      </p:sp>
    </p:spTree>
    <p:extLst>
      <p:ext uri="{BB962C8B-B14F-4D97-AF65-F5344CB8AC3E}">
        <p14:creationId xmlns:p14="http://schemas.microsoft.com/office/powerpoint/2010/main" val="1773254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Ownership and H-1B</a:t>
            </a:r>
            <a:endParaRPr lang="en-US" dirty="0"/>
          </a:p>
        </p:txBody>
      </p:sp>
      <p:sp>
        <p:nvSpPr>
          <p:cNvPr id="3" name="Content Placeholder 2"/>
          <p:cNvSpPr>
            <a:spLocks noGrp="1"/>
          </p:cNvSpPr>
          <p:nvPr>
            <p:ph idx="1"/>
          </p:nvPr>
        </p:nvSpPr>
        <p:spPr/>
        <p:txBody>
          <a:bodyPr/>
          <a:lstStyle/>
          <a:p>
            <a:r>
              <a:rPr lang="en-US" sz="2400" dirty="0" smtClean="0"/>
              <a:t>H1B </a:t>
            </a:r>
            <a:r>
              <a:rPr lang="en-US" sz="2400" dirty="0"/>
              <a:t>petitioner must be separate legal entity from beneficiary.</a:t>
            </a:r>
          </a:p>
          <a:p>
            <a:r>
              <a:rPr lang="en-US" sz="2400" dirty="0"/>
              <a:t>Petitioning company must have independent board with power to discipline and fire beneficiary.</a:t>
            </a:r>
          </a:p>
          <a:p>
            <a:r>
              <a:rPr lang="en-US" sz="2400" dirty="0"/>
              <a:t>May ask for proof that prevailing wage will be paid: good business plan and immediate income stream</a:t>
            </a:r>
          </a:p>
          <a:p>
            <a:r>
              <a:rPr lang="en-US" sz="2400" dirty="0"/>
              <a:t>Consider E or L instead of H (discussed below).</a:t>
            </a:r>
          </a:p>
          <a:p>
            <a:r>
              <a:rPr lang="en-US" sz="2400" dirty="0"/>
              <a:t>Even if H approved, usually a “dead end”, because business owners cannot sponsor themselves for permanent residence (except large investors, discussed below).</a:t>
            </a:r>
          </a:p>
          <a:p>
            <a:endParaRPr lang="en-US" dirty="0"/>
          </a:p>
        </p:txBody>
      </p:sp>
    </p:spTree>
    <p:extLst>
      <p:ext uri="{BB962C8B-B14F-4D97-AF65-F5344CB8AC3E}">
        <p14:creationId xmlns:p14="http://schemas.microsoft.com/office/powerpoint/2010/main" val="23740921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Non-Immigrant Options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Country Specific Options: TN (Mexico and Canada), E-3 (Australia), H-1B1 (Chile and Singapore)</a:t>
            </a:r>
          </a:p>
          <a:p>
            <a:r>
              <a:rPr lang="en-US" dirty="0" smtClean="0"/>
              <a:t>Treaty </a:t>
            </a:r>
            <a:r>
              <a:rPr lang="en-US" dirty="0"/>
              <a:t>Investor or Treaty Trader – E-2</a:t>
            </a:r>
          </a:p>
          <a:p>
            <a:r>
              <a:rPr lang="en-US" dirty="0"/>
              <a:t>Multinational executive/manager or specialized knowledge – L-1A/L-1B</a:t>
            </a:r>
          </a:p>
          <a:p>
            <a:r>
              <a:rPr lang="en-US" dirty="0"/>
              <a:t>Religious Worker – R-1</a:t>
            </a:r>
          </a:p>
          <a:p>
            <a:r>
              <a:rPr lang="en-US" dirty="0"/>
              <a:t>Extraordinary </a:t>
            </a:r>
            <a:r>
              <a:rPr lang="en-US" dirty="0" smtClean="0"/>
              <a:t>Ability or Artists </a:t>
            </a:r>
            <a:r>
              <a:rPr lang="en-US" dirty="0"/>
              <a:t>– </a:t>
            </a:r>
            <a:r>
              <a:rPr lang="en-US" dirty="0" smtClean="0"/>
              <a:t>O-1 </a:t>
            </a:r>
          </a:p>
          <a:p>
            <a:r>
              <a:rPr lang="en-US" dirty="0" smtClean="0"/>
              <a:t>H-3 trainee</a:t>
            </a:r>
          </a:p>
          <a:p>
            <a:r>
              <a:rPr lang="en-US" dirty="0" smtClean="0"/>
              <a:t>H-2B seasonal / periodic</a:t>
            </a:r>
          </a:p>
          <a:p>
            <a:r>
              <a:rPr lang="en-US" dirty="0" smtClean="0"/>
              <a:t>J-1 options? – beware 212(e) </a:t>
            </a:r>
          </a:p>
          <a:p>
            <a:r>
              <a:rPr lang="en-US" dirty="0" smtClean="0"/>
              <a:t>B-1 (tourist for business)– VERY </a:t>
            </a:r>
            <a:r>
              <a:rPr lang="en-US" dirty="0" err="1" smtClean="0"/>
              <a:t>VERY</a:t>
            </a:r>
            <a:r>
              <a:rPr lang="en-US" dirty="0" smtClean="0"/>
              <a:t> LIMITED </a:t>
            </a:r>
            <a:endParaRPr lang="en-US" dirty="0"/>
          </a:p>
          <a:p>
            <a:endParaRPr lang="en-US" dirty="0"/>
          </a:p>
          <a:p>
            <a:endParaRPr lang="en-US" dirty="0"/>
          </a:p>
        </p:txBody>
      </p:sp>
    </p:spTree>
    <p:extLst>
      <p:ext uri="{BB962C8B-B14F-4D97-AF65-F5344CB8AC3E}">
        <p14:creationId xmlns:p14="http://schemas.microsoft.com/office/powerpoint/2010/main" val="40097797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smtClean="0"/>
              <a:t>E Visa: Treaty/Trader Visas</a:t>
            </a:r>
          </a:p>
        </p:txBody>
      </p:sp>
      <p:sp>
        <p:nvSpPr>
          <p:cNvPr id="24579" name="Rectangle 3"/>
          <p:cNvSpPr>
            <a:spLocks noGrp="1" noChangeArrowheads="1"/>
          </p:cNvSpPr>
          <p:nvPr>
            <p:ph idx="1"/>
          </p:nvPr>
        </p:nvSpPr>
        <p:spPr/>
        <p:txBody>
          <a:bodyPr/>
          <a:lstStyle/>
          <a:p>
            <a:pPr eaLnBrk="1" hangingPunct="1">
              <a:lnSpc>
                <a:spcPct val="80000"/>
              </a:lnSpc>
            </a:pPr>
            <a:r>
              <a:rPr lang="en-US" altLang="en-US" dirty="0"/>
              <a:t>U.S. company must have nationality of a treaty country</a:t>
            </a:r>
          </a:p>
          <a:p>
            <a:pPr eaLnBrk="1" hangingPunct="1">
              <a:lnSpc>
                <a:spcPct val="80000"/>
              </a:lnSpc>
            </a:pPr>
            <a:r>
              <a:rPr lang="en-US" altLang="en-US" dirty="0"/>
              <a:t>Employee must be a national of the same treaty country</a:t>
            </a:r>
          </a:p>
          <a:p>
            <a:pPr eaLnBrk="1" hangingPunct="1">
              <a:lnSpc>
                <a:spcPct val="80000"/>
              </a:lnSpc>
            </a:pPr>
            <a:r>
              <a:rPr lang="en-US" altLang="en-US" dirty="0"/>
              <a:t>Employee must be engaged in managerial duties or have essential skills </a:t>
            </a:r>
          </a:p>
          <a:p>
            <a:pPr eaLnBrk="1" hangingPunct="1">
              <a:lnSpc>
                <a:spcPct val="80000"/>
              </a:lnSpc>
            </a:pPr>
            <a:r>
              <a:rPr lang="en-US" altLang="en-US" dirty="0"/>
              <a:t>E visas granted for an initial period of up to 5 years and subsequent extensions are available (Petitions granted 2 years)</a:t>
            </a:r>
          </a:p>
          <a:p>
            <a:pPr eaLnBrk="1" hangingPunct="1">
              <a:lnSpc>
                <a:spcPct val="80000"/>
              </a:lnSpc>
            </a:pPr>
            <a:r>
              <a:rPr lang="en-US" altLang="en-US" dirty="0"/>
              <a:t>Spouses eligible to apply for employment authorization </a:t>
            </a:r>
            <a:endParaRPr lang="en-US" altLang="en-US" dirty="0" smtClean="0"/>
          </a:p>
          <a:p>
            <a:pPr eaLnBrk="1" hangingPunct="1">
              <a:lnSpc>
                <a:spcPct val="80000"/>
              </a:lnSpc>
            </a:pPr>
            <a:endParaRPr lang="en-US" altLang="en-US" dirty="0"/>
          </a:p>
        </p:txBody>
      </p:sp>
    </p:spTree>
    <p:extLst>
      <p:ext uri="{BB962C8B-B14F-4D97-AF65-F5344CB8AC3E}">
        <p14:creationId xmlns:p14="http://schemas.microsoft.com/office/powerpoint/2010/main" val="40798259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 Visa: Treaty/Trader Visas</a:t>
            </a:r>
            <a:endParaRPr lang="en-US" dirty="0"/>
          </a:p>
        </p:txBody>
      </p:sp>
      <p:sp>
        <p:nvSpPr>
          <p:cNvPr id="3" name="Content Placeholder 2"/>
          <p:cNvSpPr>
            <a:spLocks noGrp="1"/>
          </p:cNvSpPr>
          <p:nvPr>
            <p:ph idx="1"/>
          </p:nvPr>
        </p:nvSpPr>
        <p:spPr/>
        <p:txBody>
          <a:bodyPr/>
          <a:lstStyle/>
          <a:p>
            <a:r>
              <a:rPr lang="en-US" dirty="0" smtClean="0"/>
              <a:t>There are two kinds of treaty/trader visas </a:t>
            </a:r>
          </a:p>
          <a:p>
            <a:r>
              <a:rPr lang="en-US" dirty="0"/>
              <a:t>	</a:t>
            </a:r>
            <a:r>
              <a:rPr lang="en-US" dirty="0" smtClean="0"/>
              <a:t>E-1 for import/export business</a:t>
            </a:r>
          </a:p>
          <a:p>
            <a:r>
              <a:rPr lang="en-US" dirty="0"/>
              <a:t>	</a:t>
            </a:r>
            <a:r>
              <a:rPr lang="en-US" dirty="0" smtClean="0"/>
              <a:t>E-2 for all 50% ownership and substantial investment</a:t>
            </a:r>
          </a:p>
          <a:p>
            <a:r>
              <a:rPr lang="en-US" dirty="0" smtClean="0"/>
              <a:t>Depends on treaty with your country as to what is available</a:t>
            </a:r>
          </a:p>
          <a:p>
            <a:r>
              <a:rPr lang="en-US" dirty="0" smtClean="0"/>
              <a:t>Keys to success – a really good business plan and clear evidence of funds.</a:t>
            </a:r>
          </a:p>
          <a:p>
            <a:r>
              <a:rPr lang="en-US" dirty="0"/>
              <a:t>Is my country on the list? http://travel.state.gov/content/visas/english/fees/treaty.html</a:t>
            </a:r>
          </a:p>
          <a:p>
            <a:endParaRPr lang="en-US" dirty="0"/>
          </a:p>
        </p:txBody>
      </p:sp>
    </p:spTree>
    <p:extLst>
      <p:ext uri="{BB962C8B-B14F-4D97-AF65-F5344CB8AC3E}">
        <p14:creationId xmlns:p14="http://schemas.microsoft.com/office/powerpoint/2010/main" val="438026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O-1 Requirements</a:t>
            </a:r>
          </a:p>
        </p:txBody>
      </p:sp>
      <p:sp>
        <p:nvSpPr>
          <p:cNvPr id="22531" name="Rectangle 3"/>
          <p:cNvSpPr>
            <a:spLocks noGrp="1" noChangeArrowheads="1"/>
          </p:cNvSpPr>
          <p:nvPr>
            <p:ph idx="1"/>
          </p:nvPr>
        </p:nvSpPr>
        <p:spPr/>
        <p:txBody>
          <a:bodyPr/>
          <a:lstStyle/>
          <a:p>
            <a:pPr eaLnBrk="1" hangingPunct="1">
              <a:lnSpc>
                <a:spcPct val="80000"/>
              </a:lnSpc>
            </a:pPr>
            <a:r>
              <a:rPr lang="en-US" altLang="en-US" dirty="0"/>
              <a:t>Alien must be “one of the small percentage who have arisen (sic) to the very top of the field of endeavor.” </a:t>
            </a:r>
            <a:endParaRPr lang="en-US" altLang="en-US" dirty="0" smtClean="0"/>
          </a:p>
          <a:p>
            <a:pPr eaLnBrk="1" hangingPunct="1">
              <a:lnSpc>
                <a:spcPct val="80000"/>
              </a:lnSpc>
            </a:pPr>
            <a:r>
              <a:rPr lang="en-US" altLang="en-US" dirty="0" smtClean="0"/>
              <a:t>Position </a:t>
            </a:r>
            <a:r>
              <a:rPr lang="en-US" altLang="en-US" dirty="0"/>
              <a:t>must require utilization of extraordinary ability</a:t>
            </a:r>
          </a:p>
          <a:p>
            <a:pPr eaLnBrk="1" hangingPunct="1">
              <a:lnSpc>
                <a:spcPct val="80000"/>
              </a:lnSpc>
            </a:pPr>
            <a:r>
              <a:rPr lang="en-US" altLang="en-US" dirty="0"/>
              <a:t>Employment limited to petitioning employer</a:t>
            </a:r>
          </a:p>
          <a:p>
            <a:pPr eaLnBrk="1" hangingPunct="1">
              <a:lnSpc>
                <a:spcPct val="80000"/>
              </a:lnSpc>
            </a:pPr>
            <a:r>
              <a:rPr lang="en-US" altLang="en-US" dirty="0"/>
              <a:t>No “portability” if in O status, upon filing of new petition, until new petition </a:t>
            </a:r>
            <a:r>
              <a:rPr lang="en-US" altLang="en-US" dirty="0" smtClean="0"/>
              <a:t>approved</a:t>
            </a:r>
          </a:p>
          <a:p>
            <a:pPr eaLnBrk="1" hangingPunct="1">
              <a:lnSpc>
                <a:spcPct val="80000"/>
              </a:lnSpc>
            </a:pPr>
            <a:r>
              <a:rPr lang="en-US" altLang="en-US" dirty="0" smtClean="0"/>
              <a:t>For artists – think in broad terms – standard is different/lesser. </a:t>
            </a:r>
          </a:p>
          <a:p>
            <a:pPr lvl="1">
              <a:lnSpc>
                <a:spcPct val="80000"/>
              </a:lnSpc>
            </a:pPr>
            <a:r>
              <a:rPr lang="en-US" altLang="en-US" dirty="0" smtClean="0"/>
              <a:t>Must have an agent/petitioner – cannot self petition</a:t>
            </a:r>
          </a:p>
          <a:p>
            <a:pPr eaLnBrk="1" hangingPunct="1">
              <a:lnSpc>
                <a:spcPct val="80000"/>
              </a:lnSpc>
            </a:pPr>
            <a:endParaRPr lang="en-US" altLang="en-US" dirty="0"/>
          </a:p>
        </p:txBody>
      </p:sp>
    </p:spTree>
    <p:extLst>
      <p:ext uri="{BB962C8B-B14F-4D97-AF65-F5344CB8AC3E}">
        <p14:creationId xmlns:p14="http://schemas.microsoft.com/office/powerpoint/2010/main" val="99569131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TN Visa</a:t>
            </a:r>
          </a:p>
        </p:txBody>
      </p:sp>
      <p:sp>
        <p:nvSpPr>
          <p:cNvPr id="23555" name="Rectangle 3"/>
          <p:cNvSpPr>
            <a:spLocks noGrp="1" noChangeArrowheads="1"/>
          </p:cNvSpPr>
          <p:nvPr>
            <p:ph idx="1"/>
          </p:nvPr>
        </p:nvSpPr>
        <p:spPr/>
        <p:txBody>
          <a:bodyPr/>
          <a:lstStyle/>
          <a:p>
            <a:pPr eaLnBrk="1" hangingPunct="1"/>
            <a:r>
              <a:rPr lang="en-US" altLang="en-US" dirty="0"/>
              <a:t>Available to </a:t>
            </a:r>
            <a:r>
              <a:rPr lang="en-US" altLang="en-US" i="1" dirty="0"/>
              <a:t>citizens </a:t>
            </a:r>
            <a:r>
              <a:rPr lang="en-US" altLang="en-US" dirty="0"/>
              <a:t>of Mexico and Canada</a:t>
            </a:r>
          </a:p>
          <a:p>
            <a:pPr eaLnBrk="1" hangingPunct="1"/>
            <a:r>
              <a:rPr lang="en-US" altLang="en-US" dirty="0"/>
              <a:t>Occupation must appear on NAFTA list</a:t>
            </a:r>
          </a:p>
          <a:p>
            <a:pPr eaLnBrk="1" hangingPunct="1"/>
            <a:r>
              <a:rPr lang="en-US" altLang="en-US" dirty="0"/>
              <a:t>Given in </a:t>
            </a:r>
            <a:r>
              <a:rPr lang="en-US" altLang="en-US" dirty="0" smtClean="0"/>
              <a:t>three </a:t>
            </a:r>
            <a:r>
              <a:rPr lang="en-US" altLang="en-US" dirty="0"/>
              <a:t>year increments, no limit</a:t>
            </a:r>
          </a:p>
          <a:p>
            <a:pPr eaLnBrk="1" hangingPunct="1"/>
            <a:r>
              <a:rPr lang="en-US" altLang="en-US" dirty="0"/>
              <a:t>Canadians need only present one year job offer, credentials at border or airport for admission</a:t>
            </a:r>
          </a:p>
          <a:p>
            <a:pPr eaLnBrk="1" hangingPunct="1"/>
            <a:r>
              <a:rPr lang="en-US" altLang="en-US" dirty="0"/>
              <a:t>Mexicans must follow H-1B-like procedures</a:t>
            </a:r>
          </a:p>
          <a:p>
            <a:pPr eaLnBrk="1" hangingPunct="1"/>
            <a:r>
              <a:rPr lang="en-US" altLang="en-US" dirty="0"/>
              <a:t>Extensions may be done within US</a:t>
            </a:r>
          </a:p>
        </p:txBody>
      </p:sp>
    </p:spTree>
    <p:extLst>
      <p:ext uri="{BB962C8B-B14F-4D97-AF65-F5344CB8AC3E}">
        <p14:creationId xmlns:p14="http://schemas.microsoft.com/office/powerpoint/2010/main" val="21920030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outside the box</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Educate yourself and your employer about back up plans</a:t>
            </a:r>
          </a:p>
          <a:p>
            <a:r>
              <a:rPr lang="en-US" dirty="0" smtClean="0"/>
              <a:t>Can your employer partner with a University in such a way to create concurrent employment?</a:t>
            </a:r>
          </a:p>
          <a:p>
            <a:r>
              <a:rPr lang="en-US" dirty="0" smtClean="0"/>
              <a:t>Are you eligible for TPS? (Yemen, Nepal, etc.)</a:t>
            </a:r>
          </a:p>
          <a:p>
            <a:r>
              <a:rPr lang="en-US" dirty="0" smtClean="0"/>
              <a:t>Are there options for your spouse that lead to work authorization for you? (i.e. can your spouse obtain an investor visa which allows for work authorization for spouse?)</a:t>
            </a:r>
          </a:p>
          <a:p>
            <a:r>
              <a:rPr lang="en-US" dirty="0" smtClean="0"/>
              <a:t>Can you work abroad for the employer until an H or PR can be secured?</a:t>
            </a:r>
          </a:p>
          <a:p>
            <a:r>
              <a:rPr lang="en-US" dirty="0" smtClean="0"/>
              <a:t>Back to school and CPT?</a:t>
            </a:r>
          </a:p>
          <a:p>
            <a:r>
              <a:rPr lang="en-US" dirty="0" smtClean="0"/>
              <a:t>Jump ahead to permanent residence?</a:t>
            </a:r>
          </a:p>
          <a:p>
            <a:pPr lvl="1"/>
            <a:endParaRPr lang="en-US" dirty="0" smtClean="0"/>
          </a:p>
          <a:p>
            <a:pPr lvl="1"/>
            <a:endParaRPr lang="en-US" dirty="0"/>
          </a:p>
        </p:txBody>
      </p:sp>
    </p:spTree>
    <p:extLst>
      <p:ext uri="{BB962C8B-B14F-4D97-AF65-F5344CB8AC3E}">
        <p14:creationId xmlns:p14="http://schemas.microsoft.com/office/powerpoint/2010/main" val="1298133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Vocabulary</a:t>
            </a:r>
            <a:endParaRPr lang="en-US" dirty="0"/>
          </a:p>
        </p:txBody>
      </p:sp>
      <p:sp>
        <p:nvSpPr>
          <p:cNvPr id="3" name="Content Placeholder 2"/>
          <p:cNvSpPr>
            <a:spLocks noGrp="1"/>
          </p:cNvSpPr>
          <p:nvPr>
            <p:ph idx="1"/>
          </p:nvPr>
        </p:nvSpPr>
        <p:spPr/>
        <p:txBody>
          <a:bodyPr/>
          <a:lstStyle/>
          <a:p>
            <a:r>
              <a:rPr lang="en-US" dirty="0" smtClean="0"/>
              <a:t>Visa vs. Status</a:t>
            </a:r>
          </a:p>
          <a:p>
            <a:r>
              <a:rPr lang="en-US" dirty="0" smtClean="0"/>
              <a:t>Non-immigrant status vs. Immigrant Status</a:t>
            </a:r>
          </a:p>
          <a:p>
            <a:r>
              <a:rPr lang="en-US" dirty="0" smtClean="0"/>
              <a:t>Permanent Residence</a:t>
            </a:r>
            <a:endParaRPr lang="en-US" dirty="0"/>
          </a:p>
        </p:txBody>
      </p:sp>
    </p:spTree>
    <p:extLst>
      <p:ext uri="{BB962C8B-B14F-4D97-AF65-F5344CB8AC3E}">
        <p14:creationId xmlns:p14="http://schemas.microsoft.com/office/powerpoint/2010/main" val="2340607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p:txBody>
          <a:bodyPr/>
          <a:lstStyle/>
          <a:p>
            <a:r>
              <a:rPr lang="en-US" altLang="en-US" smtClean="0"/>
              <a:t>Other Alternatives – Permanent Residence</a:t>
            </a:r>
            <a:endParaRPr lang="en-US" altLang="en-US"/>
          </a:p>
        </p:txBody>
      </p:sp>
      <p:sp>
        <p:nvSpPr>
          <p:cNvPr id="77827" name="Rectangle 3"/>
          <p:cNvSpPr>
            <a:spLocks noGrp="1"/>
          </p:cNvSpPr>
          <p:nvPr>
            <p:ph idx="1"/>
          </p:nvPr>
        </p:nvSpPr>
        <p:spPr/>
        <p:txBody>
          <a:bodyPr/>
          <a:lstStyle/>
          <a:p>
            <a:r>
              <a:rPr lang="en-US" altLang="en-US" sz="2400" dirty="0" smtClean="0"/>
              <a:t>Employment </a:t>
            </a:r>
          </a:p>
          <a:p>
            <a:pPr lvl="1"/>
            <a:r>
              <a:rPr lang="en-US" altLang="en-US" sz="2400" dirty="0" smtClean="0"/>
              <a:t>Through an employer</a:t>
            </a:r>
          </a:p>
          <a:p>
            <a:pPr lvl="1"/>
            <a:r>
              <a:rPr lang="en-US" altLang="en-US" sz="2400" dirty="0" smtClean="0"/>
              <a:t>Self petition</a:t>
            </a:r>
          </a:p>
          <a:p>
            <a:r>
              <a:rPr lang="en-US" altLang="en-US" sz="2400" dirty="0" smtClean="0"/>
              <a:t>Close Family – Spouse, Parent, Child over 21, sibling (very long wait)</a:t>
            </a:r>
          </a:p>
          <a:p>
            <a:r>
              <a:rPr lang="en-US" altLang="en-US" sz="2400" dirty="0" smtClean="0"/>
              <a:t>Asylum</a:t>
            </a:r>
          </a:p>
          <a:p>
            <a:r>
              <a:rPr lang="en-US" altLang="en-US" sz="2400" dirty="0" smtClean="0"/>
              <a:t>Military Service (MAVNI)</a:t>
            </a:r>
          </a:p>
          <a:p>
            <a:r>
              <a:rPr lang="en-US" altLang="en-US" sz="2400" dirty="0" smtClean="0"/>
              <a:t>Diversity Visa Lottery – if possible, have both you and spouse apply and increase your chances</a:t>
            </a:r>
          </a:p>
          <a:p>
            <a:r>
              <a:rPr lang="en-US" altLang="en-US" sz="2400" dirty="0" smtClean="0"/>
              <a:t>Money (Large investment)</a:t>
            </a:r>
          </a:p>
          <a:p>
            <a:r>
              <a:rPr lang="en-US" altLang="en-US" sz="2400" dirty="0" smtClean="0"/>
              <a:t>Removal Proceedings</a:t>
            </a:r>
            <a:endParaRPr lang="en-US" altLang="en-US" sz="2400" dirty="0"/>
          </a:p>
        </p:txBody>
      </p:sp>
    </p:spTree>
    <p:extLst>
      <p:ext uri="{BB962C8B-B14F-4D97-AF65-F5344CB8AC3E}">
        <p14:creationId xmlns:p14="http://schemas.microsoft.com/office/powerpoint/2010/main" val="4218438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p:txBody>
          <a:bodyPr/>
          <a:lstStyle/>
          <a:p>
            <a:r>
              <a:rPr lang="en-US" altLang="en-US" dirty="0" smtClean="0"/>
              <a:t>How long does permanent residence take?</a:t>
            </a:r>
            <a:endParaRPr lang="en-US" altLang="en-US" dirty="0"/>
          </a:p>
        </p:txBody>
      </p:sp>
      <p:sp>
        <p:nvSpPr>
          <p:cNvPr id="83971" name="Rectangle 3"/>
          <p:cNvSpPr>
            <a:spLocks noGrp="1"/>
          </p:cNvSpPr>
          <p:nvPr>
            <p:ph idx="1"/>
          </p:nvPr>
        </p:nvSpPr>
        <p:spPr/>
        <p:txBody>
          <a:bodyPr/>
          <a:lstStyle/>
          <a:p>
            <a:r>
              <a:rPr lang="en-US" altLang="en-US" dirty="0" smtClean="0"/>
              <a:t>Process to permanent residence can be lengthy (years), not because the processing with the government is lengthy but because the demand for immigrant visas exceeds the supply.</a:t>
            </a:r>
          </a:p>
          <a:p>
            <a:r>
              <a:rPr lang="en-US" altLang="en-US" dirty="0" smtClean="0"/>
              <a:t>The higher in preference, the shorter the line. </a:t>
            </a:r>
          </a:p>
          <a:p>
            <a:endParaRPr lang="en-US" altLang="en-US" dirty="0"/>
          </a:p>
        </p:txBody>
      </p:sp>
    </p:spTree>
    <p:extLst>
      <p:ext uri="{BB962C8B-B14F-4D97-AF65-F5344CB8AC3E}">
        <p14:creationId xmlns:p14="http://schemas.microsoft.com/office/powerpoint/2010/main" val="2816619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the Visa Bulletin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September DOS made big changes to the Visa Bulletin</a:t>
            </a:r>
          </a:p>
          <a:p>
            <a:pPr lvl="1"/>
            <a:r>
              <a:rPr lang="en-US" dirty="0" smtClean="0"/>
              <a:t>Seemed to be a coordinated effort with USCIS</a:t>
            </a:r>
          </a:p>
          <a:p>
            <a:pPr lvl="1"/>
            <a:r>
              <a:rPr lang="en-US" dirty="0" smtClean="0"/>
              <a:t>Both agencies had publication/information</a:t>
            </a:r>
          </a:p>
          <a:p>
            <a:r>
              <a:rPr lang="en-US" dirty="0" smtClean="0"/>
              <a:t>The October bulletin was the first of the “new” process</a:t>
            </a:r>
          </a:p>
          <a:p>
            <a:pPr lvl="1"/>
            <a:r>
              <a:rPr lang="en-US" dirty="0" smtClean="0"/>
              <a:t>Each category has two different charts of dates</a:t>
            </a:r>
          </a:p>
          <a:p>
            <a:pPr lvl="1"/>
            <a:r>
              <a:rPr lang="en-US" dirty="0" smtClean="0"/>
              <a:t>One chart is the same as before and termed “Date for Final Action”</a:t>
            </a:r>
          </a:p>
          <a:p>
            <a:pPr lvl="1"/>
            <a:r>
              <a:rPr lang="en-US" dirty="0" smtClean="0"/>
              <a:t>The second chart has earlier dates and is called the “Dates for Filing Applications” </a:t>
            </a:r>
          </a:p>
          <a:p>
            <a:pPr lvl="1"/>
            <a:r>
              <a:rPr lang="en-US" dirty="0" smtClean="0"/>
              <a:t>As originally published, the October bulletin had some crazy dates for “Dates for Filing”.  </a:t>
            </a:r>
          </a:p>
          <a:p>
            <a:pPr lvl="1"/>
            <a:r>
              <a:rPr lang="en-US" dirty="0" smtClean="0"/>
              <a:t>So, a revised October bulletin was issued before October 1 with much later dates </a:t>
            </a:r>
          </a:p>
          <a:p>
            <a:r>
              <a:rPr lang="en-US" dirty="0" smtClean="0"/>
              <a:t>Kerfuffle, Lawsuit, Mayhem</a:t>
            </a:r>
          </a:p>
          <a:p>
            <a:r>
              <a:rPr lang="en-US" dirty="0" smtClean="0"/>
              <a:t>October 14, 2015 – USCIS states</a:t>
            </a:r>
          </a:p>
          <a:p>
            <a:pPr lvl="1"/>
            <a:r>
              <a:rPr lang="en-US" dirty="0"/>
              <a:t>Beginning with the November 2015 Department of State (DOS) Visa Bulletin, if USCIS determines that there are more immigrant visas available for a fiscal year than there are known applicants for such visas, we will state on </a:t>
            </a:r>
            <a:r>
              <a:rPr lang="en-US" dirty="0">
                <a:hlinkClick r:id="rId2"/>
              </a:rPr>
              <a:t>www.uscis.gov/visabulletininfo</a:t>
            </a:r>
            <a:r>
              <a:rPr lang="en-US" dirty="0"/>
              <a:t> that applicants may use the </a:t>
            </a:r>
            <a:r>
              <a:rPr lang="en-US" i="1" dirty="0"/>
              <a:t>Dates for Filing Visa Applications</a:t>
            </a:r>
            <a:r>
              <a:rPr lang="en-US" dirty="0"/>
              <a:t> chart.  Unless otherwise stated on our website, the </a:t>
            </a:r>
            <a:r>
              <a:rPr lang="en-US" i="1" dirty="0"/>
              <a:t>Application Final Action Date</a:t>
            </a:r>
            <a:r>
              <a:rPr lang="en-US" dirty="0"/>
              <a:t> chart will be used to determine when individuals may file their adjustment of status applications</a:t>
            </a:r>
            <a:r>
              <a:rPr lang="en-US" dirty="0" smtClean="0"/>
              <a:t>.</a:t>
            </a:r>
          </a:p>
          <a:p>
            <a:pPr lvl="1"/>
            <a:r>
              <a:rPr lang="en-US" dirty="0" smtClean="0"/>
              <a:t>And we will do it within one week of DOS putting out the visa bulletin</a:t>
            </a:r>
          </a:p>
        </p:txBody>
      </p:sp>
    </p:spTree>
    <p:extLst>
      <p:ext uri="{BB962C8B-B14F-4D97-AF65-F5344CB8AC3E}">
        <p14:creationId xmlns:p14="http://schemas.microsoft.com/office/powerpoint/2010/main" val="6244906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 name="Picture 2"/>
          <p:cNvPicPr>
            <a:picLocks noChangeAspect="1"/>
          </p:cNvPicPr>
          <p:nvPr/>
        </p:nvPicPr>
        <p:blipFill>
          <a:blip r:embed="rId2"/>
          <a:stretch>
            <a:fillRect/>
          </a:stretch>
        </p:blipFill>
        <p:spPr>
          <a:xfrm>
            <a:off x="685800" y="274638"/>
            <a:ext cx="8443451" cy="5931068"/>
          </a:xfrm>
          <a:prstGeom prst="rect">
            <a:avLst/>
          </a:prstGeom>
        </p:spPr>
      </p:pic>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7874165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p:cNvPicPr>
            <a:picLocks noChangeAspect="1"/>
          </p:cNvPicPr>
          <p:nvPr/>
        </p:nvPicPr>
        <p:blipFill>
          <a:blip r:embed="rId2"/>
          <a:stretch>
            <a:fillRect/>
          </a:stretch>
        </p:blipFill>
        <p:spPr>
          <a:xfrm>
            <a:off x="941440" y="466367"/>
            <a:ext cx="6860457" cy="5583631"/>
          </a:xfrm>
          <a:prstGeom prst="rect">
            <a:avLst/>
          </a:prstGeom>
        </p:spPr>
      </p:pic>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18943807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p:nvPr>
        </p:nvSpPr>
        <p:spPr/>
        <p:txBody>
          <a:bodyPr/>
          <a:lstStyle/>
          <a:p>
            <a:r>
              <a:rPr lang="en-US" altLang="en-US" smtClean="0"/>
              <a:t>Immigration through Employment</a:t>
            </a:r>
            <a:endParaRPr lang="en-US" altLang="en-US"/>
          </a:p>
        </p:txBody>
      </p:sp>
      <p:sp>
        <p:nvSpPr>
          <p:cNvPr id="79875" name="Rectangle 3"/>
          <p:cNvSpPr>
            <a:spLocks noGrp="1"/>
          </p:cNvSpPr>
          <p:nvPr>
            <p:ph idx="1"/>
          </p:nvPr>
        </p:nvSpPr>
        <p:spPr/>
        <p:txBody>
          <a:bodyPr/>
          <a:lstStyle/>
          <a:p>
            <a:r>
              <a:rPr lang="en-US" altLang="en-US" smtClean="0"/>
              <a:t>First Preference: Extraordinary ability or achievement in sciences, arts, education, business, or athletics; Outstanding professor/ researcher; Certain multinational executives/ managers</a:t>
            </a:r>
          </a:p>
          <a:p>
            <a:r>
              <a:rPr lang="en-US" altLang="en-US" smtClean="0"/>
              <a:t>Second Preference: Professionals with advanced degree; Aliens of exceptional ability; National interest waiver of job offer and labor certification for professional with advanced degree or alien of exceptional ability</a:t>
            </a:r>
            <a:endParaRPr lang="en-US" altLang="en-US"/>
          </a:p>
        </p:txBody>
      </p:sp>
    </p:spTree>
    <p:extLst>
      <p:ext uri="{BB962C8B-B14F-4D97-AF65-F5344CB8AC3E}">
        <p14:creationId xmlns:p14="http://schemas.microsoft.com/office/powerpoint/2010/main" val="2774268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p:nvPr>
        </p:nvSpPr>
        <p:spPr/>
        <p:txBody>
          <a:bodyPr/>
          <a:lstStyle/>
          <a:p>
            <a:r>
              <a:rPr lang="en-US" altLang="en-US" smtClean="0"/>
              <a:t>Immigration through Employment</a:t>
            </a:r>
            <a:endParaRPr lang="en-US" altLang="en-US"/>
          </a:p>
        </p:txBody>
      </p:sp>
      <p:sp>
        <p:nvSpPr>
          <p:cNvPr id="80899" name="Rectangle 3"/>
          <p:cNvSpPr>
            <a:spLocks noGrp="1"/>
          </p:cNvSpPr>
          <p:nvPr>
            <p:ph idx="1"/>
          </p:nvPr>
        </p:nvSpPr>
        <p:spPr/>
        <p:txBody>
          <a:bodyPr/>
          <a:lstStyle/>
          <a:p>
            <a:r>
              <a:rPr lang="en-US" altLang="en-US" smtClean="0"/>
              <a:t>Third Preference:</a:t>
            </a:r>
          </a:p>
          <a:p>
            <a:pPr lvl="1"/>
            <a:r>
              <a:rPr lang="en-US" altLang="en-US" smtClean="0"/>
              <a:t>Skilled workers - Members of the professions holding minimum of Bachelor’s degree or where job requires at least two years education, training or experience</a:t>
            </a:r>
          </a:p>
          <a:p>
            <a:pPr lvl="1"/>
            <a:r>
              <a:rPr lang="en-US" altLang="en-US" smtClean="0"/>
              <a:t>Other workers (where job requires less than two years education, training, or experience). </a:t>
            </a:r>
          </a:p>
          <a:p>
            <a:pPr lvl="1"/>
            <a:r>
              <a:rPr lang="en-US" altLang="en-US" smtClean="0"/>
              <a:t>Generally requires PERM except nurses and physical therapists</a:t>
            </a:r>
            <a:endParaRPr lang="en-US" altLang="en-US"/>
          </a:p>
        </p:txBody>
      </p:sp>
    </p:spTree>
    <p:extLst>
      <p:ext uri="{BB962C8B-B14F-4D97-AF65-F5344CB8AC3E}">
        <p14:creationId xmlns:p14="http://schemas.microsoft.com/office/powerpoint/2010/main" val="3645368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p:txBody>
          <a:bodyPr/>
          <a:lstStyle/>
          <a:p>
            <a:r>
              <a:rPr lang="en-US" altLang="en-US" smtClean="0"/>
              <a:t>Immigration through Employment</a:t>
            </a:r>
            <a:br>
              <a:rPr lang="en-US" altLang="en-US" smtClean="0"/>
            </a:br>
            <a:r>
              <a:rPr lang="en-US" altLang="en-US" smtClean="0"/>
              <a:t>- the very simple version- </a:t>
            </a:r>
            <a:endParaRPr lang="en-US" altLang="en-US"/>
          </a:p>
        </p:txBody>
      </p:sp>
      <p:sp>
        <p:nvSpPr>
          <p:cNvPr id="86019" name="Rectangle 3"/>
          <p:cNvSpPr>
            <a:spLocks noGrp="1"/>
          </p:cNvSpPr>
          <p:nvPr>
            <p:ph idx="1"/>
          </p:nvPr>
        </p:nvSpPr>
        <p:spPr/>
        <p:txBody>
          <a:bodyPr/>
          <a:lstStyle/>
          <a:p>
            <a:r>
              <a:rPr lang="en-US" altLang="en-US" sz="2000" dirty="0" smtClean="0"/>
              <a:t>Step 1</a:t>
            </a:r>
          </a:p>
          <a:p>
            <a:pPr lvl="1"/>
            <a:r>
              <a:rPr lang="en-US" altLang="en-US" sz="2000" dirty="0" smtClean="0"/>
              <a:t>The employer demonstrate to the DOL that there are no qualified US workers (called PERM) </a:t>
            </a:r>
          </a:p>
          <a:p>
            <a:pPr lvl="1"/>
            <a:r>
              <a:rPr lang="en-US" altLang="en-US" sz="2000" dirty="0" smtClean="0"/>
              <a:t>For certain jobs/positions/aliens this step can be skipped.</a:t>
            </a:r>
          </a:p>
          <a:p>
            <a:r>
              <a:rPr lang="en-US" altLang="en-US" sz="2000" dirty="0" smtClean="0"/>
              <a:t>Step 2</a:t>
            </a:r>
          </a:p>
          <a:p>
            <a:pPr lvl="1"/>
            <a:r>
              <a:rPr lang="en-US" altLang="en-US" sz="2000" dirty="0" smtClean="0"/>
              <a:t>Petition filed with USCIS (the I-140)</a:t>
            </a:r>
          </a:p>
          <a:p>
            <a:pPr lvl="1"/>
            <a:r>
              <a:rPr lang="en-US" altLang="en-US" sz="2000" dirty="0" smtClean="0"/>
              <a:t>In most cases, filed by the employer. Sometimes, the alien can self-petition.</a:t>
            </a:r>
          </a:p>
          <a:p>
            <a:r>
              <a:rPr lang="en-US" altLang="en-US" sz="2000" dirty="0" smtClean="0"/>
              <a:t>Step 3</a:t>
            </a:r>
          </a:p>
          <a:p>
            <a:pPr lvl="1"/>
            <a:r>
              <a:rPr lang="en-US" altLang="en-US" sz="2000" dirty="0" smtClean="0"/>
              <a:t>The application for permanent residence</a:t>
            </a:r>
          </a:p>
          <a:p>
            <a:pPr lvl="1"/>
            <a:r>
              <a:rPr lang="en-US" altLang="en-US" sz="2000" dirty="0" smtClean="0"/>
              <a:t>There has to be a “spot” available</a:t>
            </a:r>
            <a:endParaRPr lang="en-US" altLang="en-US" sz="2000" dirty="0"/>
          </a:p>
        </p:txBody>
      </p:sp>
    </p:spTree>
    <p:extLst>
      <p:ext uri="{BB962C8B-B14F-4D97-AF65-F5344CB8AC3E}">
        <p14:creationId xmlns:p14="http://schemas.microsoft.com/office/powerpoint/2010/main" val="3260180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p:txBody>
          <a:bodyPr/>
          <a:lstStyle/>
          <a:p>
            <a:r>
              <a:rPr lang="en-US" altLang="en-US" smtClean="0"/>
              <a:t>Who Pays?</a:t>
            </a:r>
            <a:endParaRPr lang="en-US" altLang="en-US"/>
          </a:p>
        </p:txBody>
      </p:sp>
      <p:sp>
        <p:nvSpPr>
          <p:cNvPr id="81923" name="Rectangle 3"/>
          <p:cNvSpPr>
            <a:spLocks noGrp="1"/>
          </p:cNvSpPr>
          <p:nvPr>
            <p:ph idx="1"/>
          </p:nvPr>
        </p:nvSpPr>
        <p:spPr/>
        <p:txBody>
          <a:bodyPr/>
          <a:lstStyle/>
          <a:p>
            <a:r>
              <a:rPr lang="en-US" altLang="en-US" dirty="0" smtClean="0"/>
              <a:t>ALL PERM costs must be borne by Employer</a:t>
            </a:r>
          </a:p>
          <a:p>
            <a:r>
              <a:rPr lang="en-US" altLang="en-US" dirty="0" smtClean="0"/>
              <a:t>Includes </a:t>
            </a:r>
            <a:r>
              <a:rPr lang="en-US" altLang="en-US" dirty="0" err="1" smtClean="0"/>
              <a:t>atty’s</a:t>
            </a:r>
            <a:r>
              <a:rPr lang="en-US" altLang="en-US" dirty="0" smtClean="0"/>
              <a:t> fees and costs</a:t>
            </a:r>
          </a:p>
          <a:p>
            <a:r>
              <a:rPr lang="en-US" altLang="en-US" dirty="0" smtClean="0"/>
              <a:t>Includes advertising costs</a:t>
            </a:r>
          </a:p>
          <a:p>
            <a:r>
              <a:rPr lang="en-US" altLang="en-US" dirty="0" smtClean="0"/>
              <a:t>Employer cannot require employee to pay back</a:t>
            </a:r>
          </a:p>
          <a:p>
            <a:r>
              <a:rPr lang="en-US" altLang="en-US" dirty="0" smtClean="0"/>
              <a:t>Foreign nationa</a:t>
            </a:r>
            <a:r>
              <a:rPr lang="en-US" altLang="en-US" dirty="0"/>
              <a:t>l</a:t>
            </a:r>
            <a:r>
              <a:rPr lang="en-US" altLang="en-US" dirty="0" smtClean="0"/>
              <a:t> </a:t>
            </a:r>
            <a:r>
              <a:rPr lang="en-US" altLang="en-US" dirty="0"/>
              <a:t>CAN pay fees and costs for the parts of the process that come after the PERM (i.e. can pay for the I-140 or adjustment of status).  </a:t>
            </a:r>
          </a:p>
          <a:p>
            <a:endParaRPr lang="en-US" altLang="en-US" dirty="0"/>
          </a:p>
        </p:txBody>
      </p:sp>
    </p:spTree>
    <p:extLst>
      <p:ext uri="{BB962C8B-B14F-4D97-AF65-F5344CB8AC3E}">
        <p14:creationId xmlns:p14="http://schemas.microsoft.com/office/powerpoint/2010/main" val="2995968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Skipping H and Jumping to PR while on OPT</a:t>
            </a:r>
            <a:endParaRPr lang="en-US" dirty="0"/>
          </a:p>
        </p:txBody>
      </p:sp>
      <p:sp>
        <p:nvSpPr>
          <p:cNvPr id="3" name="Content Placeholder 2"/>
          <p:cNvSpPr>
            <a:spLocks noGrp="1"/>
          </p:cNvSpPr>
          <p:nvPr>
            <p:ph idx="1"/>
          </p:nvPr>
        </p:nvSpPr>
        <p:spPr/>
        <p:txBody>
          <a:bodyPr/>
          <a:lstStyle/>
          <a:p>
            <a:r>
              <a:rPr lang="en-US" dirty="0" smtClean="0"/>
              <a:t>Timing is a big issue</a:t>
            </a:r>
          </a:p>
          <a:p>
            <a:r>
              <a:rPr lang="en-US" dirty="0" smtClean="0"/>
              <a:t>Employer must be willing to bear cost, </a:t>
            </a:r>
            <a:r>
              <a:rPr lang="en-US" dirty="0" err="1" smtClean="0"/>
              <a:t>etc</a:t>
            </a:r>
            <a:endParaRPr lang="en-US" dirty="0"/>
          </a:p>
          <a:p>
            <a:pPr lvl="1"/>
            <a:r>
              <a:rPr lang="en-US" dirty="0" smtClean="0"/>
              <a:t>Difficult for recent hires </a:t>
            </a:r>
          </a:p>
          <a:p>
            <a:pPr lvl="1"/>
            <a:r>
              <a:rPr lang="en-US" dirty="0" smtClean="0"/>
              <a:t>May be an option in a high demand field</a:t>
            </a:r>
          </a:p>
          <a:p>
            <a:r>
              <a:rPr lang="en-US" dirty="0" smtClean="0"/>
              <a:t>Unlikely that the process will get you to a work card during 1 year OPT, definitely a possibility if you are STEM and start at the beginning of your time in OPT (unless from India and China)</a:t>
            </a:r>
          </a:p>
          <a:p>
            <a:r>
              <a:rPr lang="en-US" dirty="0" smtClean="0"/>
              <a:t>Must understand preference and visa bulletin</a:t>
            </a:r>
          </a:p>
          <a:p>
            <a:endParaRPr lang="en-US" dirty="0"/>
          </a:p>
        </p:txBody>
      </p:sp>
    </p:spTree>
    <p:extLst>
      <p:ext uri="{BB962C8B-B14F-4D97-AF65-F5344CB8AC3E}">
        <p14:creationId xmlns:p14="http://schemas.microsoft.com/office/powerpoint/2010/main" val="1821155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 Graduate</a:t>
            </a:r>
            <a:endParaRPr lang="en-US" dirty="0"/>
          </a:p>
        </p:txBody>
      </p:sp>
      <p:sp>
        <p:nvSpPr>
          <p:cNvPr id="3" name="Content Placeholder 2"/>
          <p:cNvSpPr>
            <a:spLocks noGrp="1"/>
          </p:cNvSpPr>
          <p:nvPr>
            <p:ph idx="1"/>
          </p:nvPr>
        </p:nvSpPr>
        <p:spPr/>
        <p:txBody>
          <a:bodyPr/>
          <a:lstStyle/>
          <a:p>
            <a:r>
              <a:rPr lang="en-US" dirty="0" smtClean="0"/>
              <a:t>F-1 students have limited ability to work while pursuing a degree: 20 hours per week on campus and possible options of curricular practical training. </a:t>
            </a:r>
          </a:p>
          <a:p>
            <a:r>
              <a:rPr lang="en-US" dirty="0" smtClean="0"/>
              <a:t>Use your limitations to your advantage – </a:t>
            </a:r>
          </a:p>
          <a:p>
            <a:r>
              <a:rPr lang="en-US" dirty="0"/>
              <a:t>	</a:t>
            </a:r>
            <a:r>
              <a:rPr lang="en-US" dirty="0" smtClean="0"/>
              <a:t>- research and prepare</a:t>
            </a:r>
          </a:p>
          <a:p>
            <a:r>
              <a:rPr lang="en-US" dirty="0"/>
              <a:t>	</a:t>
            </a:r>
            <a:r>
              <a:rPr lang="en-US" dirty="0" smtClean="0"/>
              <a:t>- network, network, network</a:t>
            </a:r>
          </a:p>
          <a:p>
            <a:r>
              <a:rPr lang="en-US" dirty="0"/>
              <a:t>	</a:t>
            </a:r>
            <a:r>
              <a:rPr lang="en-US" dirty="0" smtClean="0"/>
              <a:t>- get involved</a:t>
            </a:r>
          </a:p>
        </p:txBody>
      </p:sp>
    </p:spTree>
    <p:extLst>
      <p:ext uri="{BB962C8B-B14F-4D97-AF65-F5344CB8AC3E}">
        <p14:creationId xmlns:p14="http://schemas.microsoft.com/office/powerpoint/2010/main" val="13132324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I sponsor myself </a:t>
            </a:r>
            <a:br>
              <a:rPr lang="en-US" dirty="0" smtClean="0"/>
            </a:br>
            <a:r>
              <a:rPr lang="en-US" dirty="0" smtClean="0"/>
              <a:t>for permanent residence?</a:t>
            </a:r>
            <a:endParaRPr lang="en-US" dirty="0"/>
          </a:p>
        </p:txBody>
      </p:sp>
      <p:sp>
        <p:nvSpPr>
          <p:cNvPr id="3" name="Content Placeholder 2"/>
          <p:cNvSpPr>
            <a:spLocks noGrp="1"/>
          </p:cNvSpPr>
          <p:nvPr>
            <p:ph idx="1"/>
          </p:nvPr>
        </p:nvSpPr>
        <p:spPr/>
        <p:txBody>
          <a:bodyPr/>
          <a:lstStyle/>
          <a:p>
            <a:pPr marL="457200" indent="-457200">
              <a:buFontTx/>
              <a:buChar char="-"/>
            </a:pPr>
            <a:r>
              <a:rPr lang="en-US" dirty="0" smtClean="0"/>
              <a:t>First-preference : have to show alien of extraordinary ability = international acclaim</a:t>
            </a:r>
          </a:p>
          <a:p>
            <a:pPr marL="457200" indent="-457200">
              <a:buFontTx/>
              <a:buChar char="-"/>
            </a:pPr>
            <a:r>
              <a:rPr lang="en-US" dirty="0" smtClean="0"/>
              <a:t>Second-preference: have to show advanced degree and national interest.</a:t>
            </a:r>
          </a:p>
          <a:p>
            <a:pPr marL="857250" lvl="1" indent="-457200">
              <a:buFontTx/>
              <a:buChar char="-"/>
            </a:pPr>
            <a:r>
              <a:rPr lang="en-US" dirty="0" smtClean="0"/>
              <a:t>A very recent case changes the standard USCIS applies and makes it easier for entrepreneurs, business developers, etc. to self petition under this category</a:t>
            </a:r>
            <a:r>
              <a:rPr lang="en-US" dirty="0"/>
              <a:t>. </a:t>
            </a:r>
            <a:endParaRPr lang="en-US" dirty="0" smtClean="0"/>
          </a:p>
        </p:txBody>
      </p:sp>
    </p:spTree>
    <p:extLst>
      <p:ext uri="{BB962C8B-B14F-4D97-AF65-F5344CB8AC3E}">
        <p14:creationId xmlns:p14="http://schemas.microsoft.com/office/powerpoint/2010/main" val="3197956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Eb-5 employment creation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Amount of Investment</a:t>
            </a:r>
          </a:p>
          <a:p>
            <a:r>
              <a:rPr lang="en-US" dirty="0"/>
              <a:t>	</a:t>
            </a:r>
            <a:r>
              <a:rPr lang="en-US" dirty="0" smtClean="0"/>
              <a:t>$1,000,000 OR $500,000 in a targeted area</a:t>
            </a:r>
          </a:p>
          <a:p>
            <a:r>
              <a:rPr lang="en-US" dirty="0" smtClean="0"/>
              <a:t>Two kinds of Investment</a:t>
            </a:r>
          </a:p>
          <a:p>
            <a:r>
              <a:rPr lang="en-US" dirty="0"/>
              <a:t>	</a:t>
            </a:r>
            <a:r>
              <a:rPr lang="en-US" dirty="0" smtClean="0"/>
              <a:t>Regional Center Investment</a:t>
            </a:r>
          </a:p>
          <a:p>
            <a:r>
              <a:rPr lang="en-US" dirty="0"/>
              <a:t>	</a:t>
            </a:r>
            <a:r>
              <a:rPr lang="en-US" dirty="0" smtClean="0"/>
              <a:t>		Over 500 approved regional centers</a:t>
            </a:r>
          </a:p>
          <a:p>
            <a:r>
              <a:rPr lang="en-US" dirty="0"/>
              <a:t>	</a:t>
            </a:r>
            <a:r>
              <a:rPr lang="en-US" dirty="0" smtClean="0"/>
              <a:t>		Mostly $500k investment</a:t>
            </a:r>
          </a:p>
          <a:p>
            <a:r>
              <a:rPr lang="en-US" dirty="0"/>
              <a:t>	</a:t>
            </a:r>
            <a:r>
              <a:rPr lang="en-US" dirty="0" smtClean="0"/>
              <a:t>		90-95% of all Eb-5 applications</a:t>
            </a:r>
          </a:p>
          <a:p>
            <a:r>
              <a:rPr lang="en-US" dirty="0"/>
              <a:t>	</a:t>
            </a:r>
            <a:r>
              <a:rPr lang="en-US" dirty="0" smtClean="0"/>
              <a:t>Individual Investment</a:t>
            </a:r>
          </a:p>
          <a:p>
            <a:r>
              <a:rPr lang="en-US" dirty="0" smtClean="0"/>
              <a:t>			New business (established after Nov. 29, 1990)</a:t>
            </a:r>
          </a:p>
          <a:p>
            <a:r>
              <a:rPr lang="en-US" dirty="0"/>
              <a:t>	</a:t>
            </a:r>
            <a:r>
              <a:rPr lang="en-US" dirty="0" smtClean="0"/>
              <a:t>		Existing </a:t>
            </a:r>
            <a:r>
              <a:rPr lang="en-US" dirty="0"/>
              <a:t>business:  invest required amt., increase net worth by 40%, and create 10 new jobs</a:t>
            </a:r>
            <a:endParaRPr lang="en-US" dirty="0" smtClean="0"/>
          </a:p>
          <a:p>
            <a:r>
              <a:rPr lang="en-US" dirty="0" smtClean="0"/>
              <a:t>			Targeted Area = Rural area or area with 150% unemployment rate: 500K, 10 full time jobs </a:t>
            </a:r>
          </a:p>
          <a:p>
            <a:r>
              <a:rPr lang="en-US" dirty="0" smtClean="0"/>
              <a:t>			Otherwise – an urban area, or area with less than 150% natl. u/e rate: will need 1 million, 10 full-time jobs</a:t>
            </a:r>
          </a:p>
          <a:p>
            <a:r>
              <a:rPr lang="en-US" dirty="0" smtClean="0"/>
              <a:t>CR for two years</a:t>
            </a:r>
            <a:endParaRPr lang="en-US" dirty="0"/>
          </a:p>
        </p:txBody>
      </p:sp>
    </p:spTree>
    <p:extLst>
      <p:ext uri="{BB962C8B-B14F-4D97-AF65-F5344CB8AC3E}">
        <p14:creationId xmlns:p14="http://schemas.microsoft.com/office/powerpoint/2010/main" val="22017662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Parole for Investors?</a:t>
            </a:r>
            <a:endParaRPr lang="en-US" dirty="0"/>
          </a:p>
        </p:txBody>
      </p:sp>
      <p:sp>
        <p:nvSpPr>
          <p:cNvPr id="3" name="Content Placeholder 2"/>
          <p:cNvSpPr>
            <a:spLocks noGrp="1"/>
          </p:cNvSpPr>
          <p:nvPr>
            <p:ph idx="1"/>
          </p:nvPr>
        </p:nvSpPr>
        <p:spPr/>
        <p:txBody>
          <a:bodyPr/>
          <a:lstStyle/>
          <a:p>
            <a:r>
              <a:rPr lang="en-US" sz="2400" dirty="0" smtClean="0"/>
              <a:t>In late 2016, the Obama administration </a:t>
            </a:r>
            <a:r>
              <a:rPr lang="en-US" sz="2400" dirty="0" smtClean="0"/>
              <a:t>proposed a rule that would allow certain entrepreneurs to be considered for parole in the US to start a business.</a:t>
            </a:r>
          </a:p>
          <a:p>
            <a:r>
              <a:rPr lang="en-US" sz="2400" dirty="0" smtClean="0"/>
              <a:t>As of this presentation – not yet regulation!</a:t>
            </a:r>
          </a:p>
          <a:p>
            <a:r>
              <a:rPr lang="en-US" sz="2400" dirty="0" smtClean="0"/>
              <a:t>Basics</a:t>
            </a:r>
          </a:p>
          <a:p>
            <a:r>
              <a:rPr lang="en-US" sz="2400" dirty="0"/>
              <a:t>	</a:t>
            </a:r>
            <a:r>
              <a:rPr lang="en-US" sz="2400" dirty="0" smtClean="0"/>
              <a:t>15% ownership</a:t>
            </a:r>
          </a:p>
          <a:p>
            <a:r>
              <a:rPr lang="en-US" sz="2400" dirty="0"/>
              <a:t>	</a:t>
            </a:r>
            <a:r>
              <a:rPr lang="en-US" sz="2400" dirty="0" smtClean="0"/>
              <a:t>Start-up formed in US within past 3 years</a:t>
            </a:r>
          </a:p>
          <a:p>
            <a:r>
              <a:rPr lang="en-US" sz="2400" dirty="0"/>
              <a:t>	</a:t>
            </a:r>
            <a:r>
              <a:rPr lang="en-US" sz="2400" dirty="0" smtClean="0"/>
              <a:t>Start-up has potential for growth and job creation evidenced by investment ($345k from investors); or grants/awards ($100k); or less but good evidence</a:t>
            </a:r>
            <a:endParaRPr lang="en-US" sz="2400" dirty="0"/>
          </a:p>
        </p:txBody>
      </p:sp>
    </p:spTree>
    <p:extLst>
      <p:ext uri="{BB962C8B-B14F-4D97-AF65-F5344CB8AC3E}">
        <p14:creationId xmlns:p14="http://schemas.microsoft.com/office/powerpoint/2010/main" val="2736899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p:cNvSpPr>
          <p:nvPr>
            <p:ph type="title"/>
          </p:nvPr>
        </p:nvSpPr>
        <p:spPr/>
        <p:txBody>
          <a:bodyPr/>
          <a:lstStyle/>
          <a:p>
            <a:r>
              <a:rPr lang="en-US" altLang="en-US" dirty="0" smtClean="0"/>
              <a:t>Talking to your employer about immigration</a:t>
            </a:r>
            <a:endParaRPr lang="en-US" altLang="en-US" dirty="0"/>
          </a:p>
        </p:txBody>
      </p:sp>
      <p:sp>
        <p:nvSpPr>
          <p:cNvPr id="98307" name="Rectangle 3"/>
          <p:cNvSpPr>
            <a:spLocks noGrp="1"/>
          </p:cNvSpPr>
          <p:nvPr>
            <p:ph idx="1"/>
          </p:nvPr>
        </p:nvSpPr>
        <p:spPr/>
        <p:txBody>
          <a:bodyPr/>
          <a:lstStyle/>
          <a:p>
            <a:r>
              <a:rPr lang="en-US" altLang="en-US" dirty="0" smtClean="0"/>
              <a:t>Understand the process and deadlines</a:t>
            </a:r>
          </a:p>
          <a:p>
            <a:r>
              <a:rPr lang="en-US" altLang="en-US" dirty="0" smtClean="0"/>
              <a:t>Employer may be reluctant to pay legal fees/ filing fees</a:t>
            </a:r>
          </a:p>
          <a:p>
            <a:r>
              <a:rPr lang="en-US" altLang="en-US" dirty="0" smtClean="0"/>
              <a:t>Understand the difference between H-1B requirements and Permanent Residence requirements</a:t>
            </a:r>
          </a:p>
          <a:p>
            <a:r>
              <a:rPr lang="en-US" altLang="en-US" dirty="0" smtClean="0"/>
              <a:t>Be prepared to be persuasive and how to negotiate</a:t>
            </a:r>
            <a:endParaRPr lang="en-US" altLang="en-US" dirty="0"/>
          </a:p>
        </p:txBody>
      </p:sp>
    </p:spTree>
    <p:extLst>
      <p:ext uri="{BB962C8B-B14F-4D97-AF65-F5344CB8AC3E}">
        <p14:creationId xmlns:p14="http://schemas.microsoft.com/office/powerpoint/2010/main" val="2289145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it doesn’t work</a:t>
            </a:r>
            <a:endParaRPr lang="en-US" dirty="0"/>
          </a:p>
        </p:txBody>
      </p:sp>
      <p:sp>
        <p:nvSpPr>
          <p:cNvPr id="3" name="Content Placeholder 2"/>
          <p:cNvSpPr>
            <a:spLocks noGrp="1"/>
          </p:cNvSpPr>
          <p:nvPr>
            <p:ph idx="1"/>
          </p:nvPr>
        </p:nvSpPr>
        <p:spPr/>
        <p:txBody>
          <a:bodyPr/>
          <a:lstStyle/>
          <a:p>
            <a:r>
              <a:rPr lang="en-US" dirty="0" smtClean="0"/>
              <a:t>Go back to school</a:t>
            </a:r>
          </a:p>
          <a:p>
            <a:r>
              <a:rPr lang="en-US" dirty="0" smtClean="0"/>
              <a:t>Go back home and gain experience, education, skills</a:t>
            </a:r>
          </a:p>
          <a:p>
            <a:r>
              <a:rPr lang="en-US" dirty="0" smtClean="0"/>
              <a:t>Work abroad for a company with US ties with a long term goal of being transferred back</a:t>
            </a:r>
          </a:p>
          <a:p>
            <a:r>
              <a:rPr lang="en-US" dirty="0" smtClean="0"/>
              <a:t>Look at possibilities in Australia and Canada (and others)</a:t>
            </a:r>
          </a:p>
          <a:p>
            <a:pPr marL="0" indent="0">
              <a:buNone/>
            </a:pPr>
            <a:endParaRPr lang="en-US" dirty="0"/>
          </a:p>
        </p:txBody>
      </p:sp>
    </p:spTree>
    <p:extLst>
      <p:ext uri="{BB962C8B-B14F-4D97-AF65-F5344CB8AC3E}">
        <p14:creationId xmlns:p14="http://schemas.microsoft.com/office/powerpoint/2010/main" val="31107055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Working it Out:</a:t>
            </a:r>
            <a:br>
              <a:rPr lang="en-US" dirty="0" smtClean="0"/>
            </a:br>
            <a:r>
              <a:rPr lang="en-US" dirty="0" smtClean="0"/>
              <a:t>Immigration Options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Kathleen Gasparian</a:t>
            </a:r>
          </a:p>
          <a:p>
            <a:r>
              <a:rPr lang="en-US" dirty="0" smtClean="0"/>
              <a:t>Gasparian Immigration</a:t>
            </a:r>
          </a:p>
          <a:p>
            <a:r>
              <a:rPr lang="en-US" dirty="0" smtClean="0"/>
              <a:t>504 262 9878</a:t>
            </a:r>
          </a:p>
          <a:p>
            <a:r>
              <a:rPr lang="en-US" dirty="0" smtClean="0"/>
              <a:t>kathleen@gasparianimmigration.com</a:t>
            </a:r>
            <a:endParaRPr lang="en-US" dirty="0"/>
          </a:p>
        </p:txBody>
      </p:sp>
    </p:spTree>
    <p:extLst>
      <p:ext uri="{BB962C8B-B14F-4D97-AF65-F5344CB8AC3E}">
        <p14:creationId xmlns:p14="http://schemas.microsoft.com/office/powerpoint/2010/main" val="4250622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Step</a:t>
            </a:r>
            <a:br>
              <a:rPr lang="en-US" dirty="0" smtClean="0"/>
            </a:br>
            <a:r>
              <a:rPr lang="en-US" dirty="0"/>
              <a:t>Optional Practical Training = </a:t>
            </a:r>
            <a:r>
              <a:rPr lang="en-US" dirty="0" smtClean="0"/>
              <a:t>OPT</a:t>
            </a:r>
            <a:endParaRPr lang="en-US" dirty="0"/>
          </a:p>
        </p:txBody>
      </p:sp>
      <p:sp>
        <p:nvSpPr>
          <p:cNvPr id="3" name="Content Placeholder 2"/>
          <p:cNvSpPr>
            <a:spLocks noGrp="1"/>
          </p:cNvSpPr>
          <p:nvPr>
            <p:ph idx="1"/>
          </p:nvPr>
        </p:nvSpPr>
        <p:spPr/>
        <p:txBody>
          <a:bodyPr/>
          <a:lstStyle/>
          <a:p>
            <a:r>
              <a:rPr lang="en-US" dirty="0" smtClean="0"/>
              <a:t>OPT is your chance to get “in” with an employer, find an employer to sponsor you, or just time to lay the foundation of your empire. </a:t>
            </a:r>
          </a:p>
          <a:p>
            <a:r>
              <a:rPr lang="en-US" dirty="0" smtClean="0"/>
              <a:t>Acts as a transition between your studies and your career.</a:t>
            </a:r>
          </a:p>
          <a:p>
            <a:r>
              <a:rPr lang="en-US" dirty="0" smtClean="0"/>
              <a:t>Work closely with your international office to ensure timely and proper filing</a:t>
            </a:r>
            <a:r>
              <a:rPr lang="en-US" dirty="0"/>
              <a:t>. </a:t>
            </a:r>
            <a:endParaRPr lang="en-US" dirty="0" smtClean="0"/>
          </a:p>
          <a:p>
            <a:r>
              <a:rPr lang="en-US" dirty="0" smtClean="0"/>
              <a:t>Think strategically about your graduation date and OPT application date. </a:t>
            </a:r>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60023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Post-Completion OPT</a:t>
            </a:r>
            <a:endParaRPr lang="en-US" dirty="0"/>
          </a:p>
        </p:txBody>
      </p:sp>
      <p:sp>
        <p:nvSpPr>
          <p:cNvPr id="3" name="Content Placeholder 2"/>
          <p:cNvSpPr>
            <a:spLocks noGrp="1"/>
          </p:cNvSpPr>
          <p:nvPr>
            <p:ph idx="1"/>
          </p:nvPr>
        </p:nvSpPr>
        <p:spPr/>
        <p:txBody>
          <a:bodyPr/>
          <a:lstStyle/>
          <a:p>
            <a:r>
              <a:rPr lang="en-US" dirty="0" smtClean="0"/>
              <a:t>F-1 students are eligible for one year of OPT after each higher degree. </a:t>
            </a:r>
          </a:p>
          <a:p>
            <a:r>
              <a:rPr lang="en-US" dirty="0" smtClean="0"/>
              <a:t>Does not require a job offer to apply; no requirements for employer. </a:t>
            </a:r>
          </a:p>
          <a:p>
            <a:r>
              <a:rPr lang="en-US" dirty="0" smtClean="0"/>
              <a:t>Apply up to 90 days before completion of program and up to 60 days after completion of program. </a:t>
            </a:r>
          </a:p>
          <a:p>
            <a:r>
              <a:rPr lang="en-US" dirty="0" smtClean="0"/>
              <a:t>The one year of OPT must finish within 14 months of completion of program.</a:t>
            </a:r>
            <a:endParaRPr lang="en-US" dirty="0"/>
          </a:p>
        </p:txBody>
      </p:sp>
    </p:spTree>
    <p:extLst>
      <p:ext uri="{BB962C8B-B14F-4D97-AF65-F5344CB8AC3E}">
        <p14:creationId xmlns:p14="http://schemas.microsoft.com/office/powerpoint/2010/main" val="332425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Post-Completion OPT</a:t>
            </a:r>
            <a:endParaRPr lang="en-US" dirty="0"/>
          </a:p>
        </p:txBody>
      </p:sp>
      <p:sp>
        <p:nvSpPr>
          <p:cNvPr id="3" name="Content Placeholder 2"/>
          <p:cNvSpPr>
            <a:spLocks noGrp="1"/>
          </p:cNvSpPr>
          <p:nvPr>
            <p:ph idx="1"/>
          </p:nvPr>
        </p:nvSpPr>
        <p:spPr/>
        <p:txBody>
          <a:bodyPr/>
          <a:lstStyle/>
          <a:p>
            <a:r>
              <a:rPr lang="en-US" dirty="0" smtClean="0"/>
              <a:t>Cannot begin working on OPT until card received.  The card takes 90 days. </a:t>
            </a:r>
          </a:p>
          <a:p>
            <a:r>
              <a:rPr lang="en-US" dirty="0"/>
              <a:t>Employment must be directly related to major field of study.  Can be any position that is directly related to major and commensurate with degree level</a:t>
            </a:r>
            <a:r>
              <a:rPr lang="en-US" dirty="0" smtClean="0"/>
              <a:t>.</a:t>
            </a:r>
          </a:p>
          <a:p>
            <a:r>
              <a:rPr lang="en-US" dirty="0" smtClean="0"/>
              <a:t>Allowed </a:t>
            </a:r>
            <a:r>
              <a:rPr lang="en-US" dirty="0"/>
              <a:t>90 days cumulative of unemployment. </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96030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Maintaining Regular OPT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Must be employed!</a:t>
            </a:r>
          </a:p>
          <a:p>
            <a:pPr lvl="1"/>
            <a:r>
              <a:rPr lang="en-US" altLang="en-US" dirty="0" smtClean="0"/>
              <a:t>Must be at least 20 hours per week.  </a:t>
            </a:r>
          </a:p>
          <a:p>
            <a:pPr lvl="1"/>
            <a:r>
              <a:rPr lang="en-US" altLang="en-US" dirty="0" smtClean="0"/>
              <a:t>May work for more than one employer – all must be related to field.</a:t>
            </a:r>
          </a:p>
          <a:p>
            <a:pPr lvl="1"/>
            <a:r>
              <a:rPr lang="en-US" altLang="en-US" dirty="0" smtClean="0"/>
              <a:t>May work as an independent contractor. </a:t>
            </a:r>
          </a:p>
          <a:p>
            <a:pPr lvl="1"/>
            <a:r>
              <a:rPr lang="en-US" altLang="en-US" dirty="0" smtClean="0"/>
              <a:t>Self employed – must show business license and related to degree.</a:t>
            </a:r>
          </a:p>
          <a:p>
            <a:pPr lvl="1"/>
            <a:r>
              <a:rPr lang="en-US" altLang="en-US" dirty="0" smtClean="0"/>
              <a:t>Volunteer or unpaid internship as long as it is at least 20 hours a week</a:t>
            </a:r>
            <a:endParaRPr lang="en-US" dirty="0" smtClean="0"/>
          </a:p>
          <a:p>
            <a:r>
              <a:rPr lang="en-US" dirty="0" smtClean="0"/>
              <a:t>Authorization automatically terminated if you transfer to another school or begin study at another level</a:t>
            </a:r>
          </a:p>
          <a:p>
            <a:r>
              <a:rPr lang="en-US" altLang="en-US" dirty="0" smtClean="0"/>
              <a:t>Must report name change, address change, and gaps in employment to DSO</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25207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sparian immigration ppt desig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ITC Avant Garde Gothic"/>
        <a:ea typeface=""/>
        <a:cs typeface="Arial Unicode MS"/>
      </a:majorFont>
      <a:minorFont>
        <a:latin typeface="ITC Avant Garde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Unicode MS" panose="020B060402020202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Unicode MS" panose="020B0604020202020204" pitchFamily="34"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gasparian immigration ppt design</Template>
  <TotalTime>1886</TotalTime>
  <Words>3231</Words>
  <Application>Microsoft Office PowerPoint</Application>
  <PresentationFormat>Widescreen</PresentationFormat>
  <Paragraphs>339</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 Unicode MS</vt:lpstr>
      <vt:lpstr>Arial</vt:lpstr>
      <vt:lpstr>Calibri</vt:lpstr>
      <vt:lpstr>ITC Avant Garde Gothic</vt:lpstr>
      <vt:lpstr>Times New Roman</vt:lpstr>
      <vt:lpstr>gasparian immigration ppt design</vt:lpstr>
      <vt:lpstr>Working it Out: Immigration Options </vt:lpstr>
      <vt:lpstr>WARNING WARNING WARNING</vt:lpstr>
      <vt:lpstr>Some General Advice</vt:lpstr>
      <vt:lpstr>Basic Vocabulary</vt:lpstr>
      <vt:lpstr>Before You Graduate</vt:lpstr>
      <vt:lpstr>The First Step Optional Practical Training = OPT</vt:lpstr>
      <vt:lpstr>Regular Post-Completion OPT</vt:lpstr>
      <vt:lpstr>Regular Post-Completion OPT</vt:lpstr>
      <vt:lpstr>Maintaining Regular OPT</vt:lpstr>
      <vt:lpstr>Educating An Employer About OPT</vt:lpstr>
      <vt:lpstr>STEM OPT</vt:lpstr>
      <vt:lpstr>STEM OPT</vt:lpstr>
      <vt:lpstr>STEM OPT – Basic Eligibility</vt:lpstr>
      <vt:lpstr>STEM OPT – Employer Responsibilities</vt:lpstr>
      <vt:lpstr>STEM OPT – Employer Responsibilities</vt:lpstr>
      <vt:lpstr>STEM Responsibilities (Foreign National)</vt:lpstr>
      <vt:lpstr>STEM OPT and Employer Issues</vt:lpstr>
      <vt:lpstr>Best Practices for OPT</vt:lpstr>
      <vt:lpstr>H-1B</vt:lpstr>
      <vt:lpstr>H1B – The Basics</vt:lpstr>
      <vt:lpstr>H1B – The Basics</vt:lpstr>
      <vt:lpstr>H-1B – Employer Obligations</vt:lpstr>
      <vt:lpstr>H-1B Employer Obligation</vt:lpstr>
      <vt:lpstr>H-1B Employer Obligations The Wage</vt:lpstr>
      <vt:lpstr>Filing Fees</vt:lpstr>
      <vt:lpstr>Who pays for legal and filing fees?</vt:lpstr>
      <vt:lpstr>H-1B Process</vt:lpstr>
      <vt:lpstr>The CAP!</vt:lpstr>
      <vt:lpstr>Cap Gap</vt:lpstr>
      <vt:lpstr>Planning for H-1B Status</vt:lpstr>
      <vt:lpstr>Other issues to think about</vt:lpstr>
      <vt:lpstr>Once you have H-1B status</vt:lpstr>
      <vt:lpstr>Business Ownership and H-1B</vt:lpstr>
      <vt:lpstr>Other Non-Immigrant Options</vt:lpstr>
      <vt:lpstr>E Visa: Treaty/Trader Visas</vt:lpstr>
      <vt:lpstr>E Visa: Treaty/Trader Visas</vt:lpstr>
      <vt:lpstr>O-1 Requirements</vt:lpstr>
      <vt:lpstr>TN Visa</vt:lpstr>
      <vt:lpstr>Thinking outside the box</vt:lpstr>
      <vt:lpstr>Other Alternatives – Permanent Residence</vt:lpstr>
      <vt:lpstr>How long does permanent residence take?</vt:lpstr>
      <vt:lpstr>Changes to the Visa Bulletin</vt:lpstr>
      <vt:lpstr>PowerPoint Presentation</vt:lpstr>
      <vt:lpstr>PowerPoint Presentation</vt:lpstr>
      <vt:lpstr>Immigration through Employment</vt:lpstr>
      <vt:lpstr>Immigration through Employment</vt:lpstr>
      <vt:lpstr>Immigration through Employment - the very simple version- </vt:lpstr>
      <vt:lpstr>Who Pays?</vt:lpstr>
      <vt:lpstr>Skipping H and Jumping to PR while on OPT</vt:lpstr>
      <vt:lpstr>Can I sponsor myself  for permanent residence?</vt:lpstr>
      <vt:lpstr>Eb-5 employment creation</vt:lpstr>
      <vt:lpstr>Parole for Investors?</vt:lpstr>
      <vt:lpstr>Talking to your employer about immigration</vt:lpstr>
      <vt:lpstr>What if it doesn’t work</vt:lpstr>
      <vt:lpstr>Working it Out: Immigration Options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it Out Immigration Options  Through Employment</dc:title>
  <dc:creator>Kathleen Gasparian</dc:creator>
  <cp:lastModifiedBy>Kathleen Gasparian</cp:lastModifiedBy>
  <cp:revision>37</cp:revision>
  <dcterms:created xsi:type="dcterms:W3CDTF">2015-10-30T20:26:11Z</dcterms:created>
  <dcterms:modified xsi:type="dcterms:W3CDTF">2017-01-11T12:57:39Z</dcterms:modified>
</cp:coreProperties>
</file>