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951663" cy="923766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44BAD-79F5-46CC-9B8E-BA2AA808E830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7663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61013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4113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4113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E51A3-3CD3-420B-B406-8ACE0430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9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3D5353-EEE1-4450-98E3-D92EF661E928}" type="slidenum"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2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D39DC1-CFB5-4344-A601-8F4BF0D3FDF8}" type="slidenum"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4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91EC-D20D-4037-9859-2BC27A722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9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8A2E7-8A2A-4933-8279-33BB06E28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9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390C-2173-4C2B-90F7-82FE95820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29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4EF4-4BBA-4D66-B64C-239E43A97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3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2307E-F57D-4C13-AF15-985916011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56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6960-780E-4ADA-8912-EA1E0935C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18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A613-0D04-4022-A06A-A80210DF2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8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E69F-1173-4417-9E9F-1379EEC34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96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B9E2-67CD-46F9-93D4-29E75C6D8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420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AD1D-3D79-4BA2-AE6A-988C94980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7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A0D7-FE36-44D0-9F5D-10426674C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8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4348471-251E-429B-BA08-B98858CB4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-9525"/>
            <a:ext cx="9172575" cy="68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FF3333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3333"/>
          </a:solidFill>
          <a:latin typeface="ITC Avant Garde Gothic" pitchFamily="32" charset="0"/>
          <a:cs typeface="Arial Unicode MS" panose="020B060402020202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6B6B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6B6B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6B6B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6B6B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6B6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thleen@gasparianimmigration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is.gov/visabulletininfo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kathleen@gasparianimmigration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Immigration 101:</a:t>
            </a:r>
            <a:br>
              <a:rPr lang="en-US" dirty="0" smtClean="0"/>
            </a:br>
            <a:r>
              <a:rPr lang="en-US" dirty="0" smtClean="0"/>
              <a:t>An introduction for employers and advisors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Kathleen Gasparian</a:t>
            </a:r>
          </a:p>
          <a:p>
            <a:r>
              <a:rPr lang="en-US" dirty="0" smtClean="0"/>
              <a:t>Gasparian Immigration</a:t>
            </a:r>
          </a:p>
          <a:p>
            <a:r>
              <a:rPr lang="en-US" dirty="0" smtClean="0"/>
              <a:t>504 262 9878</a:t>
            </a:r>
          </a:p>
          <a:p>
            <a:r>
              <a:rPr lang="en-US" dirty="0" smtClean="0">
                <a:hlinkClick r:id="rId2"/>
              </a:rPr>
              <a:t>kathleen@gasparianimmigration.com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OPT – Employer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Be </a:t>
            </a:r>
            <a:r>
              <a:rPr lang="en-US" dirty="0"/>
              <a:t>enrolled </a:t>
            </a:r>
            <a:r>
              <a:rPr lang="en-US" dirty="0" smtClean="0"/>
              <a:t>in E-Verify and </a:t>
            </a:r>
            <a:r>
              <a:rPr lang="en-US" dirty="0"/>
              <a:t>remain in good standing.</a:t>
            </a:r>
          </a:p>
          <a:p>
            <a:r>
              <a:rPr lang="en-US" dirty="0" smtClean="0"/>
              <a:t>Report </a:t>
            </a:r>
            <a:r>
              <a:rPr lang="en-US" dirty="0"/>
              <a:t>material changes to the STEM OPT student’s employment to the DSO within 5 business days.</a:t>
            </a:r>
          </a:p>
          <a:p>
            <a:r>
              <a:rPr lang="en-US" dirty="0" smtClean="0"/>
              <a:t>Implement </a:t>
            </a:r>
            <a:r>
              <a:rPr lang="en-US" dirty="0"/>
              <a:t>a formal training program to augment the student’s academic learning through practical experience.</a:t>
            </a:r>
          </a:p>
          <a:p>
            <a:r>
              <a:rPr lang="en-US" dirty="0" smtClean="0"/>
              <a:t>Provide </a:t>
            </a:r>
            <a:r>
              <a:rPr lang="en-US" dirty="0"/>
              <a:t>an OPT opportunity that is commensurate with those of similarly situated U.S. workers in duties, hours, and compensation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Complete the Form I-983, Training Plan for STEM OPT Students:</a:t>
            </a:r>
          </a:p>
          <a:p>
            <a:pPr lvl="1"/>
            <a:r>
              <a:rPr lang="en-US" dirty="0" smtClean="0"/>
              <a:t>They have enough resources and trained personnel available to appropriately train the student;</a:t>
            </a:r>
          </a:p>
          <a:p>
            <a:pPr lvl="1"/>
            <a:r>
              <a:rPr lang="en-US" dirty="0" smtClean="0"/>
              <a:t>The student will not replace a full-or part-time, temporary or permanent U.S. worker; and</a:t>
            </a:r>
          </a:p>
          <a:p>
            <a:pPr lvl="1"/>
            <a:r>
              <a:rPr lang="en-US" dirty="0" smtClean="0"/>
              <a:t>Working for the employer will help the student attain his or her training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7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H-1B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“work visa”</a:t>
            </a:r>
          </a:p>
          <a:p>
            <a:r>
              <a:rPr lang="en-US" sz="2000" dirty="0" smtClean="0"/>
              <a:t>For temporary employment in a “specialty occupation”</a:t>
            </a:r>
          </a:p>
          <a:p>
            <a:pPr lvl="1"/>
            <a:r>
              <a:rPr lang="en-US" altLang="en-US" sz="2000" dirty="0" smtClean="0"/>
              <a:t>This is a job that requires, throughout the industry, at least a bachelor’s degree (or equivalent education and experience) as the entry requirement</a:t>
            </a:r>
          </a:p>
          <a:p>
            <a:pPr lvl="1"/>
            <a:r>
              <a:rPr lang="en-US" altLang="en-US" sz="2000" dirty="0" smtClean="0"/>
              <a:t>Certain kinds of jobs almost always qualify, certain jobs almost never qualify, and for many jobs USCIS must be convinced </a:t>
            </a:r>
          </a:p>
          <a:p>
            <a:r>
              <a:rPr lang="en-US" altLang="en-US" sz="2000" dirty="0" smtClean="0"/>
              <a:t>Employee must have the necessary degree—in the right field—in hand (or at least completed) when petition is filed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891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H-1B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employer (not the foreign national) applies or petitions with USCIS for the visa/status. </a:t>
            </a:r>
          </a:p>
          <a:p>
            <a:r>
              <a:rPr lang="en-US" dirty="0" smtClean="0"/>
              <a:t>It is employer and position specific.</a:t>
            </a:r>
          </a:p>
          <a:p>
            <a:pPr lvl="1"/>
            <a:r>
              <a:rPr lang="en-US" dirty="0" smtClean="0"/>
              <a:t>Can have more than one employer at a time</a:t>
            </a:r>
          </a:p>
          <a:p>
            <a:pPr lvl="1"/>
            <a:r>
              <a:rPr lang="en-US" dirty="0" smtClean="0"/>
              <a:t>Position(s) can be full or part-time </a:t>
            </a:r>
          </a:p>
          <a:p>
            <a:r>
              <a:rPr lang="en-US" dirty="0" smtClean="0"/>
              <a:t>Generally valid for up to 6 years (+) but granted in increments of up to 3 years.</a:t>
            </a:r>
          </a:p>
          <a:p>
            <a:r>
              <a:rPr lang="en-US" dirty="0" smtClean="0"/>
              <a:t>Allows for intent to become a permanent resident, so getting a visa and travel are easier.</a:t>
            </a:r>
          </a:p>
          <a:p>
            <a:r>
              <a:rPr lang="en-US" dirty="0" smtClean="0"/>
              <a:t>Dependents/ spouse can have H4 status.</a:t>
            </a:r>
          </a:p>
          <a:p>
            <a:r>
              <a:rPr lang="en-US" dirty="0" smtClean="0"/>
              <a:t>Ease of “portability” and extensions.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428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H-1B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Analyze whether H-1B status is proper for the position and the employee</a:t>
            </a:r>
          </a:p>
          <a:p>
            <a:r>
              <a:rPr lang="en-US" dirty="0"/>
              <a:t>Determine “prevailing wage” for job</a:t>
            </a:r>
          </a:p>
          <a:p>
            <a:r>
              <a:rPr lang="en-US" dirty="0"/>
              <a:t>File Labor Condition Application with DOL</a:t>
            </a:r>
          </a:p>
          <a:p>
            <a:r>
              <a:rPr lang="en-US" dirty="0"/>
              <a:t>File H-1B petition with USCIS</a:t>
            </a:r>
          </a:p>
          <a:p>
            <a:r>
              <a:rPr lang="en-US" dirty="0"/>
              <a:t>If employee is in the U.S., USCIS will change status to H-1B (no need to leave U.S. usually)</a:t>
            </a:r>
          </a:p>
          <a:p>
            <a:r>
              <a:rPr lang="en-US" dirty="0"/>
              <a:t>Obtain proper status (H-4) for dependents</a:t>
            </a:r>
          </a:p>
          <a:p>
            <a:r>
              <a:rPr lang="en-US" dirty="0"/>
              <a:t>Extensions, if necessary</a:t>
            </a:r>
          </a:p>
          <a:p>
            <a:r>
              <a:rPr lang="en-US" dirty="0"/>
              <a:t>Change of Employer (“transfer”), if </a:t>
            </a:r>
            <a:r>
              <a:rPr lang="en-US" dirty="0" smtClean="0"/>
              <a:t>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Employer’s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Must agree to employ the foreign national as set out in the petition: position, location, etc.</a:t>
            </a:r>
          </a:p>
          <a:p>
            <a:r>
              <a:rPr lang="en-US" dirty="0" smtClean="0"/>
              <a:t>Must agree to offer to pay the return transportation cost to country of nationality if H1B terminated before end of visa petition approval.</a:t>
            </a:r>
          </a:p>
          <a:p>
            <a:r>
              <a:rPr lang="en-US" dirty="0" smtClean="0"/>
              <a:t>Must be no strike or lockout (unionized jobs).</a:t>
            </a:r>
          </a:p>
          <a:p>
            <a:r>
              <a:rPr lang="en-US" dirty="0" smtClean="0"/>
              <a:t>Must notify other workers of terms of job (two 10 day postings or letter to union).</a:t>
            </a:r>
          </a:p>
          <a:p>
            <a:r>
              <a:rPr lang="en-US" dirty="0" smtClean="0"/>
              <a:t>No recruiting required. </a:t>
            </a:r>
          </a:p>
          <a:p>
            <a:r>
              <a:rPr lang="en-US" dirty="0" smtClean="0"/>
              <a:t>Not an employment contract. </a:t>
            </a:r>
          </a:p>
          <a:p>
            <a:r>
              <a:rPr lang="en-US" dirty="0" smtClean="0"/>
              <a:t>Financial disclosure to USCIS usually minimal.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9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H-1B Employer Obligations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experience a routine “site visit” after approval.</a:t>
            </a:r>
          </a:p>
          <a:p>
            <a:r>
              <a:rPr lang="en-US" dirty="0" smtClean="0"/>
              <a:t>Must </a:t>
            </a:r>
            <a:r>
              <a:rPr lang="en-US" dirty="0"/>
              <a:t>agree to pay higher of actual or prevailing wage (aka “required wage”).</a:t>
            </a:r>
          </a:p>
          <a:p>
            <a:pPr lvl="1"/>
            <a:r>
              <a:rPr lang="en-US" sz="1500" dirty="0"/>
              <a:t>Actual wage: wage paid to other similarly employed and similarly qualified workers at same worksite.</a:t>
            </a:r>
          </a:p>
          <a:p>
            <a:pPr lvl="1"/>
            <a:r>
              <a:rPr lang="en-US" sz="1500" dirty="0"/>
              <a:t>Prevailing wage: weighted mean or median wages for similar positions in geographic area of employment.</a:t>
            </a:r>
          </a:p>
          <a:p>
            <a:pPr lvl="1"/>
            <a:r>
              <a:rPr lang="en-US" sz="1500" dirty="0"/>
              <a:t>Basically, this means that a competitive wage must be offered.</a:t>
            </a:r>
          </a:p>
          <a:p>
            <a:pPr lvl="1"/>
            <a:r>
              <a:rPr lang="en-US" sz="1500" dirty="0"/>
              <a:t>There are four levels of wages and separate wage data for higher-</a:t>
            </a:r>
            <a:r>
              <a:rPr lang="en-US" sz="1500" dirty="0" err="1"/>
              <a:t>ed</a:t>
            </a:r>
            <a:r>
              <a:rPr lang="en-US" sz="1500" dirty="0"/>
              <a:t> and certain other employers. See: www.flcdatacenter.com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</a:t>
            </a:r>
            <a:r>
              <a:rPr lang="en-US" dirty="0" smtClean="0"/>
              <a:t>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/>
              <a:t>USCIS filing fees for H-1B petitions are:</a:t>
            </a:r>
          </a:p>
          <a:p>
            <a:pPr lvl="1"/>
            <a:r>
              <a:rPr lang="en-US" dirty="0" smtClean="0"/>
              <a:t>$460.00 </a:t>
            </a:r>
            <a:r>
              <a:rPr lang="en-US" dirty="0"/>
              <a:t>basic filing fee (for Form I-129</a:t>
            </a:r>
            <a:r>
              <a:rPr lang="en-US" dirty="0" smtClean="0"/>
              <a:t>) (increasing to $460 in 12/2016)</a:t>
            </a:r>
            <a:endParaRPr lang="en-US" dirty="0"/>
          </a:p>
          <a:p>
            <a:pPr lvl="1"/>
            <a:r>
              <a:rPr lang="en-US" dirty="0"/>
              <a:t>$500.00 “anti-fraud fee” (not for extensions)</a:t>
            </a:r>
          </a:p>
          <a:p>
            <a:pPr lvl="1"/>
            <a:r>
              <a:rPr lang="en-US" dirty="0"/>
              <a:t>Training fee (ACWIA)</a:t>
            </a:r>
          </a:p>
          <a:p>
            <a:pPr lvl="2"/>
            <a:r>
              <a:rPr lang="en-US" dirty="0"/>
              <a:t>$750.00 (employers of fewer than 25 full-time employees) or </a:t>
            </a:r>
          </a:p>
          <a:p>
            <a:pPr lvl="2"/>
            <a:r>
              <a:rPr lang="en-US" dirty="0"/>
              <a:t>$1500.00 (employers of 25 or more full-time employees)</a:t>
            </a:r>
          </a:p>
          <a:p>
            <a:pPr lvl="2"/>
            <a:r>
              <a:rPr lang="en-US" dirty="0"/>
              <a:t>Higher ed. institutions, primary/secondary schools, non-profit and U.S. govt. research entities are exempt from training fee</a:t>
            </a:r>
          </a:p>
          <a:p>
            <a:r>
              <a:rPr lang="en-US" dirty="0"/>
              <a:t>Additional $1,225.00 for optional “premium processing”</a:t>
            </a:r>
          </a:p>
          <a:p>
            <a:r>
              <a:rPr lang="en-US" dirty="0"/>
              <a:t>PL 111-230 creates 50/50 rule – certain employees will have to pay additional $2,000 for H-1B and $2,500 for </a:t>
            </a:r>
            <a:r>
              <a:rPr lang="en-US" dirty="0" smtClean="0"/>
              <a:t>L-1A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 pays for legal and filing fees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890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If the employee earns more that the required wage, the employee may be able to pay some or all of the legal and filing fees (excluding the training fee).</a:t>
            </a:r>
          </a:p>
          <a:p>
            <a:r>
              <a:rPr lang="en-US" altLang="en-US" sz="2400" dirty="0" smtClean="0"/>
              <a:t>Employee cannot pay legal/filing fees if it reduces his/her wage below the required wage. </a:t>
            </a:r>
          </a:p>
          <a:p>
            <a:r>
              <a:rPr lang="en-US" altLang="en-US" sz="2400" dirty="0" smtClean="0"/>
              <a:t>Having employee pay fees that he/she should not can result in fines, assessments of back pay, and disbarment from the H1B petitioning process.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634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H1Bs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The big hurdle is usually timing and visa availability.</a:t>
            </a:r>
          </a:p>
          <a:p>
            <a:r>
              <a:rPr lang="en-US" dirty="0" smtClean="0"/>
              <a:t>Very small number of initial </a:t>
            </a:r>
            <a:r>
              <a:rPr lang="en-US" smtClean="0"/>
              <a:t>H-1Bs </a:t>
            </a:r>
            <a:r>
              <a:rPr lang="en-US" smtClean="0"/>
              <a:t>available </a:t>
            </a:r>
            <a:r>
              <a:rPr lang="en-US" dirty="0" smtClean="0"/>
              <a:t>every fiscal year. </a:t>
            </a:r>
          </a:p>
          <a:p>
            <a:r>
              <a:rPr lang="en-US" dirty="0" smtClean="0"/>
              <a:t>New batch of H-1Bs available every Oct. 1</a:t>
            </a:r>
          </a:p>
          <a:p>
            <a:r>
              <a:rPr lang="en-US" dirty="0" smtClean="0"/>
              <a:t>USCIS will accept petitions 6 months in advance (April 1 to April 5) and place in a lottery.</a:t>
            </a:r>
          </a:p>
          <a:p>
            <a:pPr lvl="1"/>
            <a:r>
              <a:rPr lang="en-US" dirty="0" smtClean="0"/>
              <a:t>Better chances for those with US master’s degree</a:t>
            </a:r>
          </a:p>
          <a:p>
            <a:pPr lvl="1"/>
            <a:r>
              <a:rPr lang="en-US" dirty="0" smtClean="0"/>
              <a:t>But, on the whole many don’t make it. </a:t>
            </a:r>
          </a:p>
          <a:p>
            <a:r>
              <a:rPr lang="en-US" dirty="0" smtClean="0"/>
              <a:t>Exempt from cap:  higher ed. institutions and related entities (including hospitals), gov’t. and nonprofit research organizations, many K-12 schools.  Beware of individuals moving from cap-exempt to cap-subject positions.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1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“Cap Gap” is the gap between the end of OPT and the start of H-1B that many students face because they start OPT in June and H-1Bs usually unavailable until October </a:t>
            </a:r>
            <a:r>
              <a:rPr lang="en-US" dirty="0" smtClean="0"/>
              <a:t>1</a:t>
            </a:r>
          </a:p>
          <a:p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employer files an H-1B petition requesting change of status for you before your OPT expires, then your OPT work authorization and “D/S” (F-1 status) are extended until </a:t>
            </a:r>
            <a:r>
              <a:rPr lang="en-US" dirty="0" smtClean="0"/>
              <a:t>10/1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approval notice will indicate grant of a change of status effective October </a:t>
            </a:r>
            <a:r>
              <a:rPr lang="en-US" altLang="en-US" dirty="0" smtClean="0"/>
              <a:t>1</a:t>
            </a:r>
          </a:p>
          <a:p>
            <a:r>
              <a:rPr lang="en-US" altLang="en-US" dirty="0"/>
              <a:t>If there’s a lottery, and your employer’s petition is not “selected,” when OPT ends you have a 60-day “grace period” to remain in the U.S. (can’t work during grace period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50" dirty="0"/>
              <a:t>Citizen: Fully admitted to our political and economic community. </a:t>
            </a:r>
          </a:p>
          <a:p>
            <a:r>
              <a:rPr lang="en-US" altLang="en-US" sz="2250" dirty="0"/>
              <a:t>Immigrant:  Legally come to the U.S. to live and work permanently.</a:t>
            </a:r>
          </a:p>
          <a:p>
            <a:r>
              <a:rPr lang="en-US" altLang="en-US" sz="2250" dirty="0"/>
              <a:t>Non-immigrant:  Come to the U.S. for specific purpose, limited period of time.</a:t>
            </a:r>
          </a:p>
          <a:p>
            <a:r>
              <a:rPr lang="en-US" altLang="en-US" sz="2250" dirty="0"/>
              <a:t>Other:  Live in U.S. with government permission, but are neither non-immigrants nor immigrants.</a:t>
            </a:r>
          </a:p>
          <a:p>
            <a:r>
              <a:rPr lang="en-US" altLang="en-US" sz="2250" dirty="0"/>
              <a:t>Undocumented:  Enter without inspection or by fraud, or stay has expired.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582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Strategy for  how to address H-1B sponsorship with potential employers is key.</a:t>
            </a:r>
          </a:p>
          <a:p>
            <a:r>
              <a:rPr lang="en-US" dirty="0" smtClean="0"/>
              <a:t>Strategy for graduation dates and OPT filing dates to maximize number of shots at the lottery starts early. </a:t>
            </a:r>
          </a:p>
          <a:p>
            <a:r>
              <a:rPr lang="en-US" dirty="0" smtClean="0"/>
              <a:t>Advocate starting the process – both the decision and petition process – early</a:t>
            </a:r>
          </a:p>
          <a:p>
            <a:r>
              <a:rPr lang="en-US" dirty="0" smtClean="0"/>
              <a:t>Advocate the use of qualified/ experienced immigration attorneys. </a:t>
            </a:r>
          </a:p>
          <a:p>
            <a:pPr lvl="1"/>
            <a:r>
              <a:rPr lang="en-US" dirty="0" smtClean="0"/>
              <a:t>Errors and typos can result in delays, denials of petitions, loss of work authorization, fines to employer, immigration problems for employee, etc.</a:t>
            </a:r>
          </a:p>
        </p:txBody>
      </p:sp>
    </p:spTree>
    <p:extLst>
      <p:ext uri="{BB962C8B-B14F-4D97-AF65-F5344CB8AC3E}">
        <p14:creationId xmlns:p14="http://schemas.microsoft.com/office/powerpoint/2010/main" val="3860040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solutions to the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File H petition before student graduates? If student has completed all requirements and just needs to walk, then can be eligible. </a:t>
            </a:r>
          </a:p>
          <a:p>
            <a:r>
              <a:rPr lang="en-US" dirty="0" smtClean="0"/>
              <a:t>Continue studies/postpone graduation date</a:t>
            </a:r>
          </a:p>
          <a:p>
            <a:r>
              <a:rPr lang="en-US" dirty="0" smtClean="0"/>
              <a:t>Alternative visa status?</a:t>
            </a:r>
          </a:p>
          <a:p>
            <a:r>
              <a:rPr lang="en-US" dirty="0" smtClean="0"/>
              <a:t>Apply for change of status to </a:t>
            </a:r>
            <a:r>
              <a:rPr lang="en-US" dirty="0" err="1" smtClean="0"/>
              <a:t>dependant</a:t>
            </a:r>
            <a:r>
              <a:rPr lang="en-US" dirty="0" smtClean="0"/>
              <a:t> (if married or under 21)</a:t>
            </a:r>
          </a:p>
          <a:p>
            <a:r>
              <a:rPr lang="en-US" dirty="0" smtClean="0"/>
              <a:t>Employer seeks affiliation with university</a:t>
            </a:r>
          </a:p>
          <a:p>
            <a:r>
              <a:rPr lang="en-US" dirty="0" smtClean="0"/>
              <a:t>Student finds employment with cap-exempt employer (or concurrent employment with cap-exempt employer)</a:t>
            </a:r>
          </a:p>
          <a:p>
            <a:r>
              <a:rPr lang="en-US" dirty="0" smtClean="0"/>
              <a:t>Consider possibility of “green card”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03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Non-Immigrant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Country Specific Options: TN (Mexico and Canada), E-3 (Australia), H-1B1 (Chile and Singapore)</a:t>
            </a:r>
          </a:p>
          <a:p>
            <a:r>
              <a:rPr lang="en-US" dirty="0" smtClean="0"/>
              <a:t>Treaty </a:t>
            </a:r>
            <a:r>
              <a:rPr lang="en-US" dirty="0"/>
              <a:t>Investor or Treaty Trader – E-2</a:t>
            </a:r>
          </a:p>
          <a:p>
            <a:r>
              <a:rPr lang="en-US" dirty="0"/>
              <a:t>Multinational executive/manager or specialized knowledge – L-1A/L-1B</a:t>
            </a:r>
          </a:p>
          <a:p>
            <a:r>
              <a:rPr lang="en-US" dirty="0"/>
              <a:t>Religious Worker – R-1</a:t>
            </a:r>
          </a:p>
          <a:p>
            <a:r>
              <a:rPr lang="en-US" dirty="0"/>
              <a:t>Extraordinary </a:t>
            </a:r>
            <a:r>
              <a:rPr lang="en-US" dirty="0" smtClean="0"/>
              <a:t>Ability or Artists </a:t>
            </a:r>
            <a:r>
              <a:rPr lang="en-US" dirty="0"/>
              <a:t>– </a:t>
            </a:r>
            <a:r>
              <a:rPr lang="en-US" dirty="0" smtClean="0"/>
              <a:t>O-1 </a:t>
            </a:r>
          </a:p>
          <a:p>
            <a:r>
              <a:rPr lang="en-US" dirty="0" smtClean="0"/>
              <a:t>H-3 trainee</a:t>
            </a:r>
          </a:p>
          <a:p>
            <a:r>
              <a:rPr lang="en-US" dirty="0" smtClean="0"/>
              <a:t>H-2B seasonal / periodic</a:t>
            </a:r>
          </a:p>
          <a:p>
            <a:r>
              <a:rPr lang="en-US" dirty="0" smtClean="0"/>
              <a:t>J-1 options? – beware 212(e) </a:t>
            </a:r>
          </a:p>
          <a:p>
            <a:r>
              <a:rPr lang="en-US" dirty="0" smtClean="0"/>
              <a:t>B-1 (tourist for business)– VERY </a:t>
            </a:r>
            <a:r>
              <a:rPr lang="en-US" dirty="0" err="1" smtClean="0"/>
              <a:t>VERY</a:t>
            </a:r>
            <a:r>
              <a:rPr lang="en-US" dirty="0" smtClean="0"/>
              <a:t> LIMITED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Alternatives – Permanent Residence</a:t>
            </a:r>
            <a:endParaRPr lang="en-US" altLang="en-US"/>
          </a:p>
        </p:txBody>
      </p:sp>
      <p:sp>
        <p:nvSpPr>
          <p:cNvPr id="778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Employment </a:t>
            </a:r>
          </a:p>
          <a:p>
            <a:pPr lvl="1"/>
            <a:r>
              <a:rPr lang="en-US" altLang="en-US" sz="1800" dirty="0"/>
              <a:t>Through an employer</a:t>
            </a:r>
          </a:p>
          <a:p>
            <a:pPr lvl="1"/>
            <a:r>
              <a:rPr lang="en-US" altLang="en-US" sz="1800" dirty="0"/>
              <a:t>Self petition</a:t>
            </a:r>
          </a:p>
          <a:p>
            <a:r>
              <a:rPr lang="en-US" altLang="en-US" sz="1800" dirty="0"/>
              <a:t>Close Family – Spouse, Parent, Child over 21, sibling (very long wait)</a:t>
            </a:r>
          </a:p>
          <a:p>
            <a:r>
              <a:rPr lang="en-US" altLang="en-US" sz="1800" dirty="0"/>
              <a:t>Asylum</a:t>
            </a:r>
          </a:p>
          <a:p>
            <a:r>
              <a:rPr lang="en-US" altLang="en-US" sz="1800" dirty="0"/>
              <a:t>Military Service (MAVNI)</a:t>
            </a:r>
          </a:p>
          <a:p>
            <a:r>
              <a:rPr lang="en-US" altLang="en-US" sz="1800" dirty="0"/>
              <a:t>Diversity Visa Lottery – if possible, have both you and spouse apply and increase your chances</a:t>
            </a:r>
          </a:p>
          <a:p>
            <a:r>
              <a:rPr lang="en-US" altLang="en-US" sz="1800" dirty="0"/>
              <a:t>Money (Large investment)</a:t>
            </a:r>
          </a:p>
          <a:p>
            <a:r>
              <a:rPr lang="en-US" altLang="en-US" sz="1800" dirty="0"/>
              <a:t>Removal Proceedings</a:t>
            </a:r>
          </a:p>
        </p:txBody>
      </p:sp>
    </p:spTree>
    <p:extLst>
      <p:ext uri="{BB962C8B-B14F-4D97-AF65-F5344CB8AC3E}">
        <p14:creationId xmlns:p14="http://schemas.microsoft.com/office/powerpoint/2010/main" val="118338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long does permanent residence take?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Process to permanent residence can be lengthy (years), not because the processing with the government is lengthy but because the demand for immigrant visas exceeds the supply.</a:t>
            </a:r>
          </a:p>
          <a:p>
            <a:r>
              <a:rPr lang="en-US" altLang="en-US" dirty="0" smtClean="0"/>
              <a:t>The higher in preference, the shorter the line.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56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Visa Bulletin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In September DOS made big changes to the Visa Bulletin</a:t>
            </a:r>
          </a:p>
          <a:p>
            <a:pPr lvl="1"/>
            <a:r>
              <a:rPr lang="en-US" dirty="0" smtClean="0"/>
              <a:t>Seemed to be a coordinated effort with USCIS</a:t>
            </a:r>
          </a:p>
          <a:p>
            <a:pPr lvl="1"/>
            <a:r>
              <a:rPr lang="en-US" dirty="0" smtClean="0"/>
              <a:t>Both agencies had publication/information</a:t>
            </a:r>
          </a:p>
          <a:p>
            <a:r>
              <a:rPr lang="en-US" dirty="0" smtClean="0"/>
              <a:t>The October bulletin was the first of the “new” process</a:t>
            </a:r>
          </a:p>
          <a:p>
            <a:pPr lvl="1"/>
            <a:r>
              <a:rPr lang="en-US" dirty="0" smtClean="0"/>
              <a:t>Each category has two different charts of dates</a:t>
            </a:r>
          </a:p>
          <a:p>
            <a:pPr lvl="1"/>
            <a:r>
              <a:rPr lang="en-US" dirty="0" smtClean="0"/>
              <a:t>One chart is the same as before and termed “Date for Final Action”</a:t>
            </a:r>
          </a:p>
          <a:p>
            <a:pPr lvl="1"/>
            <a:r>
              <a:rPr lang="en-US" dirty="0" smtClean="0"/>
              <a:t>The second chart has earlier dates and is called the “Dates for Filing Applications” </a:t>
            </a:r>
          </a:p>
          <a:p>
            <a:pPr lvl="1"/>
            <a:r>
              <a:rPr lang="en-US" dirty="0" smtClean="0"/>
              <a:t>As originally published, the October bulletin had some crazy dates for “Dates for Filing”.  </a:t>
            </a:r>
          </a:p>
          <a:p>
            <a:pPr lvl="1"/>
            <a:r>
              <a:rPr lang="en-US" dirty="0" smtClean="0"/>
              <a:t>So, a revised October bulletin was issued before October 1 with much later dates </a:t>
            </a:r>
          </a:p>
          <a:p>
            <a:r>
              <a:rPr lang="en-US" dirty="0" smtClean="0"/>
              <a:t>Kerfuffle, Lawsuit, Mayhem</a:t>
            </a:r>
          </a:p>
          <a:p>
            <a:r>
              <a:rPr lang="en-US" dirty="0" smtClean="0"/>
              <a:t>October 14, 2015 – USCIS states</a:t>
            </a:r>
          </a:p>
          <a:p>
            <a:pPr lvl="1"/>
            <a:r>
              <a:rPr lang="en-US" dirty="0"/>
              <a:t>Beginning with the November 2015 Department of State (DOS) Visa Bulletin, if USCIS determines that there are more immigrant visas available for a fiscal year than there are known applicants for such visas, we will state on </a:t>
            </a:r>
            <a:r>
              <a:rPr lang="en-US" dirty="0">
                <a:hlinkClick r:id="rId2"/>
              </a:rPr>
              <a:t>www.uscis.gov/visabulletininfo</a:t>
            </a:r>
            <a:r>
              <a:rPr lang="en-US" dirty="0"/>
              <a:t> that applicants may use the </a:t>
            </a:r>
            <a:r>
              <a:rPr lang="en-US" i="1" dirty="0"/>
              <a:t>Dates for Filing Visa Applications</a:t>
            </a:r>
            <a:r>
              <a:rPr lang="en-US" dirty="0"/>
              <a:t> chart.  Unless otherwise stated on our website, the </a:t>
            </a:r>
            <a:r>
              <a:rPr lang="en-US" i="1" dirty="0"/>
              <a:t>Application Final Action Date</a:t>
            </a:r>
            <a:r>
              <a:rPr lang="en-US" dirty="0"/>
              <a:t> chart will be used to determine when individuals may file their adjustment of status applications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And we will do it within one week of DOS putting out the visa bulletin</a:t>
            </a:r>
          </a:p>
        </p:txBody>
      </p:sp>
    </p:spTree>
    <p:extLst>
      <p:ext uri="{BB962C8B-B14F-4D97-AF65-F5344CB8AC3E}">
        <p14:creationId xmlns:p14="http://schemas.microsoft.com/office/powerpoint/2010/main" val="42162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1" y="1063229"/>
            <a:ext cx="6332588" cy="444830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80" y="1207026"/>
            <a:ext cx="5145343" cy="418772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Immigration through Employment</a:t>
            </a:r>
            <a:endParaRPr lang="en-US" altLang="en-US"/>
          </a:p>
        </p:txBody>
      </p:sp>
      <p:sp>
        <p:nvSpPr>
          <p:cNvPr id="798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First Preference: Extraordinary ability or achievement in sciences, arts, education, business, or athletics; Outstanding professor/ researcher; Certain multinational executives/ managers</a:t>
            </a:r>
          </a:p>
          <a:p>
            <a:r>
              <a:rPr lang="en-US" altLang="en-US" sz="2400" dirty="0" smtClean="0"/>
              <a:t>Second Preference: Professionals with advanced degree; Aliens of exceptional ability; National interest waiver of job offer and labor certification for professional with advanced degree or alien of exceptional ability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17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Immigration through Employment</a:t>
            </a:r>
            <a:endParaRPr lang="en-US" altLang="en-US"/>
          </a:p>
        </p:txBody>
      </p:sp>
      <p:sp>
        <p:nvSpPr>
          <p:cNvPr id="808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Third Preference:</a:t>
            </a:r>
          </a:p>
          <a:p>
            <a:pPr lvl="1"/>
            <a:r>
              <a:rPr lang="en-US" altLang="en-US" smtClean="0"/>
              <a:t>Skilled workers - Members of the professions holding minimum of Bachelor’s degree or where job requires at least two years education, training or experience</a:t>
            </a:r>
          </a:p>
          <a:p>
            <a:pPr lvl="1"/>
            <a:r>
              <a:rPr lang="en-US" altLang="en-US" smtClean="0"/>
              <a:t>Other workers (where job requires less than two years education, training, or experience). </a:t>
            </a:r>
          </a:p>
          <a:p>
            <a:pPr lvl="1"/>
            <a:r>
              <a:rPr lang="en-US" altLang="en-US" smtClean="0"/>
              <a:t>Generally requires PERM except nurses and physical therapists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Ways to Come to the United States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Family</a:t>
            </a:r>
          </a:p>
          <a:p>
            <a:r>
              <a:rPr lang="en-US" altLang="en-US" smtClean="0"/>
              <a:t>Employment</a:t>
            </a:r>
          </a:p>
          <a:p>
            <a:r>
              <a:rPr lang="en-US" altLang="en-US" smtClean="0"/>
              <a:t>Asylees/Refugees</a:t>
            </a:r>
          </a:p>
          <a:p>
            <a:r>
              <a:rPr lang="en-US" altLang="en-US" smtClean="0"/>
              <a:t>Visa Lottery</a:t>
            </a:r>
          </a:p>
          <a:p>
            <a:r>
              <a:rPr lang="en-US" altLang="en-US" smtClean="0"/>
              <a:t>Investment</a:t>
            </a:r>
          </a:p>
          <a:p>
            <a:r>
              <a:rPr lang="en-US" altLang="en-US" smtClean="0"/>
              <a:t>Special Programs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6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Immigration through Employment</a:t>
            </a:r>
            <a:br>
              <a:rPr lang="en-US" altLang="en-US" smtClean="0"/>
            </a:br>
            <a:r>
              <a:rPr lang="en-US" altLang="en-US" smtClean="0"/>
              <a:t>- the very simple version- </a:t>
            </a:r>
            <a:endParaRPr lang="en-US" altLang="en-US"/>
          </a:p>
        </p:txBody>
      </p:sp>
      <p:sp>
        <p:nvSpPr>
          <p:cNvPr id="860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500" dirty="0"/>
              <a:t>Step 1</a:t>
            </a:r>
          </a:p>
          <a:p>
            <a:pPr lvl="1"/>
            <a:r>
              <a:rPr lang="en-US" altLang="en-US" sz="1500" dirty="0"/>
              <a:t>The employer demonstrate to the DOL that there are no qualified US workers (called PERM) </a:t>
            </a:r>
          </a:p>
          <a:p>
            <a:pPr lvl="1"/>
            <a:r>
              <a:rPr lang="en-US" altLang="en-US" sz="1500" dirty="0"/>
              <a:t>For certain jobs/positions/aliens this step can be skipped.</a:t>
            </a:r>
          </a:p>
          <a:p>
            <a:r>
              <a:rPr lang="en-US" altLang="en-US" sz="1500" dirty="0"/>
              <a:t>Step 2</a:t>
            </a:r>
          </a:p>
          <a:p>
            <a:pPr lvl="1"/>
            <a:r>
              <a:rPr lang="en-US" altLang="en-US" sz="1500" dirty="0"/>
              <a:t>Petition filed with USCIS (the I-140)</a:t>
            </a:r>
          </a:p>
          <a:p>
            <a:pPr lvl="1"/>
            <a:r>
              <a:rPr lang="en-US" altLang="en-US" sz="1500" dirty="0"/>
              <a:t>In most cases, filed by the employer. Sometimes, the alien can self-petition.</a:t>
            </a:r>
          </a:p>
          <a:p>
            <a:r>
              <a:rPr lang="en-US" altLang="en-US" sz="1500" dirty="0"/>
              <a:t>Step 3</a:t>
            </a:r>
          </a:p>
          <a:p>
            <a:pPr lvl="1"/>
            <a:r>
              <a:rPr lang="en-US" altLang="en-US" sz="1500" dirty="0"/>
              <a:t>The application for permanent residence</a:t>
            </a:r>
          </a:p>
          <a:p>
            <a:pPr lvl="1"/>
            <a:r>
              <a:rPr lang="en-US" altLang="en-US" sz="1500" dirty="0"/>
              <a:t>There has to be a “spot” available</a:t>
            </a:r>
          </a:p>
        </p:txBody>
      </p:sp>
    </p:spTree>
    <p:extLst>
      <p:ext uri="{BB962C8B-B14F-4D97-AF65-F5344CB8AC3E}">
        <p14:creationId xmlns:p14="http://schemas.microsoft.com/office/powerpoint/2010/main" val="226497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Pays?</a:t>
            </a:r>
            <a:endParaRPr lang="en-US" altLang="en-US"/>
          </a:p>
        </p:txBody>
      </p:sp>
      <p:sp>
        <p:nvSpPr>
          <p:cNvPr id="819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ALL PERM costs must be borne by Employer</a:t>
            </a:r>
          </a:p>
          <a:p>
            <a:r>
              <a:rPr lang="en-US" altLang="en-US" sz="2400" dirty="0" smtClean="0"/>
              <a:t>Includes </a:t>
            </a:r>
            <a:r>
              <a:rPr lang="en-US" altLang="en-US" sz="2400" dirty="0" err="1" smtClean="0"/>
              <a:t>atty’s</a:t>
            </a:r>
            <a:r>
              <a:rPr lang="en-US" altLang="en-US" sz="2400" dirty="0" smtClean="0"/>
              <a:t> fees and costs</a:t>
            </a:r>
          </a:p>
          <a:p>
            <a:r>
              <a:rPr lang="en-US" altLang="en-US" sz="2400" dirty="0" smtClean="0"/>
              <a:t>Includes advertising costs</a:t>
            </a:r>
          </a:p>
          <a:p>
            <a:r>
              <a:rPr lang="en-US" altLang="en-US" sz="2400" dirty="0" smtClean="0"/>
              <a:t>Employer cannot require employee to pay back</a:t>
            </a:r>
          </a:p>
          <a:p>
            <a:r>
              <a:rPr lang="en-US" altLang="en-US" sz="2400" dirty="0" smtClean="0"/>
              <a:t>Foreign nationa</a:t>
            </a:r>
            <a:r>
              <a:rPr lang="en-US" altLang="en-US" sz="2400" dirty="0"/>
              <a:t>l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CAN pay fees and costs for the parts of the process that come after the PERM (i.e. can pay for the I-140 or adjustment of status). 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0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H and Jumping to PR while on 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Timing is a big issue</a:t>
            </a:r>
          </a:p>
          <a:p>
            <a:r>
              <a:rPr lang="en-US" sz="2400" dirty="0" smtClean="0"/>
              <a:t>Employer must be willing to bear cost, </a:t>
            </a:r>
            <a:r>
              <a:rPr lang="en-US" sz="2400" dirty="0" err="1" smtClean="0"/>
              <a:t>etc</a:t>
            </a:r>
            <a:endParaRPr lang="en-US" sz="2400" dirty="0"/>
          </a:p>
          <a:p>
            <a:pPr lvl="1"/>
            <a:r>
              <a:rPr lang="en-US" sz="2400" dirty="0" smtClean="0"/>
              <a:t>Difficult for recent hires </a:t>
            </a:r>
          </a:p>
          <a:p>
            <a:pPr lvl="1"/>
            <a:r>
              <a:rPr lang="en-US" sz="2400" dirty="0" smtClean="0"/>
              <a:t>May be an option in a high demand field</a:t>
            </a:r>
          </a:p>
          <a:p>
            <a:r>
              <a:rPr lang="en-US" sz="2400" dirty="0" smtClean="0"/>
              <a:t>Unlikely that the process will get you to a work card during 1 year OPT, definitely a possibility if you are STEM and start at the beginning of your time in OPT (unless from India and China)</a:t>
            </a:r>
          </a:p>
          <a:p>
            <a:r>
              <a:rPr lang="en-US" sz="2400" dirty="0" smtClean="0"/>
              <a:t>Must understand preference and visa bulletin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Immigration 101:</a:t>
            </a:r>
            <a:br>
              <a:rPr lang="en-US" dirty="0" smtClean="0"/>
            </a:br>
            <a:r>
              <a:rPr lang="en-US" dirty="0" smtClean="0"/>
              <a:t>An introduction for employers and advisors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Kathleen Gasparian</a:t>
            </a:r>
          </a:p>
          <a:p>
            <a:r>
              <a:rPr lang="en-US" dirty="0" smtClean="0"/>
              <a:t>Gasparian Immigration</a:t>
            </a:r>
          </a:p>
          <a:p>
            <a:r>
              <a:rPr lang="en-US" dirty="0" smtClean="0"/>
              <a:t>504 262 9878</a:t>
            </a:r>
          </a:p>
          <a:p>
            <a:r>
              <a:rPr lang="en-US" dirty="0" smtClean="0">
                <a:hlinkClick r:id="rId2"/>
              </a:rPr>
              <a:t>kathleen@gasparianimmigration.com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traditional scenario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 F-1 student begins a relationship with an Employer as an intern or in Optional Practical Training.</a:t>
            </a:r>
          </a:p>
          <a:p>
            <a:r>
              <a:rPr lang="en-US" sz="2400" dirty="0" smtClean="0"/>
              <a:t>Employer realizes that the foreign national is an amazing employee and agrees to undertake the H-1B process.</a:t>
            </a:r>
          </a:p>
          <a:p>
            <a:r>
              <a:rPr lang="en-US" sz="2400" dirty="0" smtClean="0"/>
              <a:t>Foreign national works for a few years in H-1B status for employer.  </a:t>
            </a:r>
            <a:endParaRPr lang="en-US" sz="2400" dirty="0"/>
          </a:p>
          <a:p>
            <a:r>
              <a:rPr lang="en-US" sz="2400" dirty="0" smtClean="0"/>
              <a:t>Employer then agrees to undertake the labor certification process and sponsors the foreign national for permanent residence.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23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scenarios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Unprecedented demand for H1B visas coupled with the cap system.</a:t>
            </a:r>
          </a:p>
          <a:p>
            <a:r>
              <a:rPr lang="en-US" sz="2400" dirty="0" smtClean="0"/>
              <a:t>Relatively short processing times for permanent residence for individuals from all countries except India and China. </a:t>
            </a:r>
          </a:p>
          <a:p>
            <a:r>
              <a:rPr lang="en-US" sz="2400" dirty="0" smtClean="0"/>
              <a:t>Changes in STEM OPT that make 3 years of OPT possible.</a:t>
            </a:r>
          </a:p>
          <a:p>
            <a:r>
              <a:rPr lang="en-US" sz="2400" dirty="0" smtClean="0"/>
              <a:t>Very long backlogs in all but the first preference for India and China.</a:t>
            </a:r>
          </a:p>
          <a:p>
            <a:r>
              <a:rPr lang="en-US" sz="2400" dirty="0" smtClean="0"/>
              <a:t>Which means the traditional scenario might not be the best fit. </a:t>
            </a:r>
          </a:p>
        </p:txBody>
      </p:sp>
    </p:spTree>
    <p:extLst>
      <p:ext uri="{BB962C8B-B14F-4D97-AF65-F5344CB8AC3E}">
        <p14:creationId xmlns:p14="http://schemas.microsoft.com/office/powerpoint/2010/main" val="390240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 about OPT…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two kinds of OPT: Regular and STEM</a:t>
            </a:r>
          </a:p>
          <a:p>
            <a:r>
              <a:rPr lang="en-US" dirty="0" smtClean="0"/>
              <a:t>Regular OPT is one year work authorization available to almost all F-1 students at the completion of each higher degree.  </a:t>
            </a:r>
          </a:p>
          <a:p>
            <a:pPr lvl="1"/>
            <a:r>
              <a:rPr lang="en-US" dirty="0" smtClean="0"/>
              <a:t>The student can apply for regular OPT without a job offer.</a:t>
            </a:r>
          </a:p>
          <a:p>
            <a:pPr lvl="1"/>
            <a:r>
              <a:rPr lang="en-US" dirty="0" smtClean="0"/>
              <a:t>Has authorization to start employment once the card is in hand. </a:t>
            </a:r>
            <a:endParaRPr lang="en-US" dirty="0"/>
          </a:p>
          <a:p>
            <a:pPr lvl="1"/>
            <a:r>
              <a:rPr lang="en-US" dirty="0" smtClean="0"/>
              <a:t>Student applies for OPT with USCIS within 90 days before or 60 days after graduation date.  </a:t>
            </a:r>
          </a:p>
          <a:p>
            <a:pPr lvl="1"/>
            <a:r>
              <a:rPr lang="en-US" dirty="0" smtClean="0"/>
              <a:t>The card is usually good for one year. </a:t>
            </a:r>
          </a:p>
          <a:p>
            <a:pPr lvl="1"/>
            <a:r>
              <a:rPr lang="en-US" dirty="0" smtClean="0"/>
              <a:t>Can be for work with any employer in a position related to the field of study and commiserate to the degree.</a:t>
            </a:r>
          </a:p>
          <a:p>
            <a:pPr lvl="1"/>
            <a:r>
              <a:rPr lang="en-US" dirty="0" smtClean="0"/>
              <a:t>Must work 20 hours a week in paid/unpaid/ volunteer of self-employment.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 about Regular OPT…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advisors</a:t>
            </a:r>
          </a:p>
          <a:p>
            <a:pPr lvl="1"/>
            <a:r>
              <a:rPr lang="en-US" sz="1800" dirty="0" smtClean="0"/>
              <a:t>Make sure the foreign national is working with the international office</a:t>
            </a:r>
          </a:p>
          <a:p>
            <a:pPr lvl="1"/>
            <a:r>
              <a:rPr lang="en-US" sz="1800" dirty="0" smtClean="0"/>
              <a:t>Once the student has OPT, it is very important they remain employed </a:t>
            </a:r>
          </a:p>
          <a:p>
            <a:pPr lvl="1"/>
            <a:r>
              <a:rPr lang="en-US" sz="1800" dirty="0" smtClean="0"/>
              <a:t>The day before graduation or the day before OPT runs out is not the time to be making plans.  Advocate planning early (and often). </a:t>
            </a:r>
          </a:p>
          <a:p>
            <a:pPr lvl="1"/>
            <a:r>
              <a:rPr lang="en-US" sz="1800" dirty="0" smtClean="0"/>
              <a:t>Help the student be strategic about graduation dates and application dates.</a:t>
            </a:r>
          </a:p>
          <a:p>
            <a:r>
              <a:rPr lang="en-US" sz="1800" dirty="0" smtClean="0"/>
              <a:t>For employers</a:t>
            </a:r>
          </a:p>
          <a:p>
            <a:pPr lvl="1"/>
            <a:r>
              <a:rPr lang="en-US" sz="1800" dirty="0" smtClean="0"/>
              <a:t>There is no cost to you for OPT – no filing fees, no requirements for e-verify, no other obligations. </a:t>
            </a:r>
          </a:p>
          <a:p>
            <a:pPr lvl="1"/>
            <a:r>
              <a:rPr lang="en-US" sz="1800" dirty="0" smtClean="0"/>
              <a:t>It is only for one year.  Transitioning to a work visa takes planning.  </a:t>
            </a:r>
          </a:p>
          <a:p>
            <a:pPr marL="342900" lvl="1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163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Allows </a:t>
            </a:r>
            <a:r>
              <a:rPr lang="en-US" dirty="0"/>
              <a:t>some students </a:t>
            </a:r>
            <a:r>
              <a:rPr lang="en-US" dirty="0" smtClean="0"/>
              <a:t>with U.S. science</a:t>
            </a:r>
            <a:r>
              <a:rPr lang="en-US" dirty="0"/>
              <a:t>, technology, engineering, or math degrees to apply to extend their post-completion OPT </a:t>
            </a:r>
            <a:r>
              <a:rPr lang="en-US" dirty="0" smtClean="0"/>
              <a:t>authorization for 24 months (total of 3 years)</a:t>
            </a:r>
          </a:p>
          <a:p>
            <a:r>
              <a:rPr lang="en-US" dirty="0" smtClean="0"/>
              <a:t>What counts as a STEM field has been expanded. 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24-month STEM extensions may be granted per </a:t>
            </a:r>
            <a:r>
              <a:rPr lang="en-US" dirty="0" smtClean="0"/>
              <a:t>lifetime.  Can only do one STEM OPT per degree.  </a:t>
            </a:r>
            <a:endParaRPr lang="en-US" dirty="0"/>
          </a:p>
          <a:p>
            <a:r>
              <a:rPr lang="en-US" dirty="0" smtClean="0"/>
              <a:t>Can use prior degree as basis for STEM extension. i.e. MBA now and bachelor degree in a STEM field can do an extension now. </a:t>
            </a:r>
          </a:p>
          <a:p>
            <a:r>
              <a:rPr lang="en-US" dirty="0" smtClean="0"/>
              <a:t>Can’t stack STEM OPT to get 6 consecutive years.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4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foreign national in STEM OPT must be employed in a position related to STEM field of study. </a:t>
            </a:r>
          </a:p>
          <a:p>
            <a:r>
              <a:rPr lang="en-US" dirty="0" smtClean="0"/>
              <a:t>Can work with more than one employer, but each employer has to meet requirements. </a:t>
            </a:r>
          </a:p>
          <a:p>
            <a:r>
              <a:rPr lang="en-US" dirty="0" smtClean="0"/>
              <a:t>Part-time work is okay, but volunteer will not be sufficient. </a:t>
            </a:r>
          </a:p>
          <a:p>
            <a:r>
              <a:rPr lang="en-US" dirty="0" smtClean="0"/>
              <a:t>Student has reporting obligations to the DSO – including 2 self evaluations.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74552"/>
      </p:ext>
    </p:extLst>
  </p:cSld>
  <p:clrMapOvr>
    <a:masterClrMapping/>
  </p:clrMapOvr>
</p:sld>
</file>

<file path=ppt/theme/theme1.xml><?xml version="1.0" encoding="utf-8"?>
<a:theme xmlns:a="http://schemas.openxmlformats.org/drawingml/2006/main" name="gasparia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TC Avant Garde Gothic"/>
        <a:ea typeface=""/>
        <a:cs typeface="Arial Unicode MS"/>
      </a:majorFont>
      <a:minorFont>
        <a:latin typeface="ITC Avant Garde Gothic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asparian" id="{45242E2B-4047-474A-94AA-828DB9D78017}" vid="{E20F5B35-710A-4828-AA7F-A1D50B69C5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gasparian</Template>
  <TotalTime>3</TotalTime>
  <Words>2487</Words>
  <Application>Microsoft Office PowerPoint</Application>
  <PresentationFormat>On-screen Show (4:3)</PresentationFormat>
  <Paragraphs>224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Arial</vt:lpstr>
      <vt:lpstr>Calibri</vt:lpstr>
      <vt:lpstr>ITC Avant Garde Gothic</vt:lpstr>
      <vt:lpstr>Times New Roman</vt:lpstr>
      <vt:lpstr>gasparian</vt:lpstr>
      <vt:lpstr>Immigration 101: An introduction for employers and advisors</vt:lpstr>
      <vt:lpstr>Definitions</vt:lpstr>
      <vt:lpstr>Ways to Come to the United States</vt:lpstr>
      <vt:lpstr>The traditional scenario </vt:lpstr>
      <vt:lpstr>The scenarios now?</vt:lpstr>
      <vt:lpstr>What you need to know about OPT…</vt:lpstr>
      <vt:lpstr>What you need to know about Regular OPT…</vt:lpstr>
      <vt:lpstr>STEM OPT</vt:lpstr>
      <vt:lpstr>STEM OPT</vt:lpstr>
      <vt:lpstr>STEM OPT – Employer Responsibilities</vt:lpstr>
      <vt:lpstr>The H-1B</vt:lpstr>
      <vt:lpstr>H-1B basics</vt:lpstr>
      <vt:lpstr>H-1B Process</vt:lpstr>
      <vt:lpstr>The Employer’s Obligations</vt:lpstr>
      <vt:lpstr>H-1B Employer Obligations </vt:lpstr>
      <vt:lpstr>Filing Fees</vt:lpstr>
      <vt:lpstr>Who pays for legal and filing fees?</vt:lpstr>
      <vt:lpstr>The problem with H1Bs</vt:lpstr>
      <vt:lpstr>Cap Gap</vt:lpstr>
      <vt:lpstr>What you need to know….</vt:lpstr>
      <vt:lpstr>Finding solutions to the cap</vt:lpstr>
      <vt:lpstr>Other Non-Immigrant Options</vt:lpstr>
      <vt:lpstr>Other Alternatives – Permanent Residence</vt:lpstr>
      <vt:lpstr>How long does permanent residence take?</vt:lpstr>
      <vt:lpstr>Changes to the Visa Bulletin</vt:lpstr>
      <vt:lpstr>PowerPoint Presentation</vt:lpstr>
      <vt:lpstr>PowerPoint Presentation</vt:lpstr>
      <vt:lpstr>Immigration through Employment</vt:lpstr>
      <vt:lpstr>Immigration through Employment</vt:lpstr>
      <vt:lpstr>Immigration through Employment - the very simple version- </vt:lpstr>
      <vt:lpstr>Who Pays?</vt:lpstr>
      <vt:lpstr>Skipping H and Jumping to PR while on OPT</vt:lpstr>
      <vt:lpstr>Immigration 101: An introduction for employers and advisors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Gasparian</dc:creator>
  <cp:lastModifiedBy>Kathleen Gasparian</cp:lastModifiedBy>
  <cp:revision>3</cp:revision>
  <dcterms:created xsi:type="dcterms:W3CDTF">2017-01-11T12:58:51Z</dcterms:created>
  <dcterms:modified xsi:type="dcterms:W3CDTF">2017-01-11T18:43:35Z</dcterms:modified>
</cp:coreProperties>
</file>