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96"/>
  </p:notesMasterIdLst>
  <p:sldIdLst>
    <p:sldId id="256" r:id="rId2"/>
    <p:sldId id="258" r:id="rId3"/>
    <p:sldId id="259" r:id="rId4"/>
    <p:sldId id="260" r:id="rId5"/>
    <p:sldId id="307" r:id="rId6"/>
    <p:sldId id="308" r:id="rId7"/>
    <p:sldId id="309" r:id="rId8"/>
    <p:sldId id="310" r:id="rId9"/>
    <p:sldId id="311" r:id="rId10"/>
    <p:sldId id="312" r:id="rId11"/>
    <p:sldId id="313" r:id="rId12"/>
    <p:sldId id="314" r:id="rId13"/>
    <p:sldId id="315" r:id="rId14"/>
    <p:sldId id="317" r:id="rId15"/>
    <p:sldId id="318" r:id="rId16"/>
    <p:sldId id="319" r:id="rId17"/>
    <p:sldId id="316"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320" r:id="rId49"/>
    <p:sldId id="323" r:id="rId50"/>
    <p:sldId id="324" r:id="rId51"/>
    <p:sldId id="325" r:id="rId52"/>
    <p:sldId id="326" r:id="rId53"/>
    <p:sldId id="327" r:id="rId54"/>
    <p:sldId id="328" r:id="rId55"/>
    <p:sldId id="371" r:id="rId56"/>
    <p:sldId id="321" r:id="rId57"/>
    <p:sldId id="322" r:id="rId58"/>
    <p:sldId id="292" r:id="rId59"/>
    <p:sldId id="293" r:id="rId60"/>
    <p:sldId id="294" r:id="rId61"/>
    <p:sldId id="339" r:id="rId62"/>
    <p:sldId id="340" r:id="rId63"/>
    <p:sldId id="296" r:id="rId64"/>
    <p:sldId id="297" r:id="rId65"/>
    <p:sldId id="298" r:id="rId66"/>
    <p:sldId id="329" r:id="rId67"/>
    <p:sldId id="330" r:id="rId68"/>
    <p:sldId id="331" r:id="rId69"/>
    <p:sldId id="332" r:id="rId70"/>
    <p:sldId id="334" r:id="rId71"/>
    <p:sldId id="341" r:id="rId72"/>
    <p:sldId id="343" r:id="rId73"/>
    <p:sldId id="344" r:id="rId74"/>
    <p:sldId id="342" r:id="rId75"/>
    <p:sldId id="345" r:id="rId76"/>
    <p:sldId id="346" r:id="rId77"/>
    <p:sldId id="333" r:id="rId78"/>
    <p:sldId id="300" r:id="rId79"/>
    <p:sldId id="299" r:id="rId80"/>
    <p:sldId id="347" r:id="rId81"/>
    <p:sldId id="361" r:id="rId82"/>
    <p:sldId id="362" r:id="rId83"/>
    <p:sldId id="363" r:id="rId84"/>
    <p:sldId id="364" r:id="rId85"/>
    <p:sldId id="366" r:id="rId86"/>
    <p:sldId id="367" r:id="rId87"/>
    <p:sldId id="368" r:id="rId88"/>
    <p:sldId id="365" r:id="rId89"/>
    <p:sldId id="372" r:id="rId90"/>
    <p:sldId id="373" r:id="rId91"/>
    <p:sldId id="374" r:id="rId92"/>
    <p:sldId id="375" r:id="rId93"/>
    <p:sldId id="376" r:id="rId94"/>
    <p:sldId id="306"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p:scale>
          <a:sx n="90" d="100"/>
          <a:sy n="90"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D39B83-B896-4692-B644-C149C9960BA2}" type="datetimeFigureOut">
              <a:rPr lang="en-US" smtClean="0"/>
              <a:t>8/19/2016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325806-D75D-48C6-9B45-8C16801BC381}" type="slidenum">
              <a:rPr lang="en-US" smtClean="0"/>
              <a:t>‹#›</a:t>
            </a:fld>
            <a:endParaRPr lang="en-US" dirty="0"/>
          </a:p>
        </p:txBody>
      </p:sp>
    </p:spTree>
    <p:extLst>
      <p:ext uri="{BB962C8B-B14F-4D97-AF65-F5344CB8AC3E}">
        <p14:creationId xmlns:p14="http://schemas.microsoft.com/office/powerpoint/2010/main" val="2909822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148"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F93D5353-EEE1-4450-98E3-D92EF661E928}" type="slidenum">
              <a:rPr lang="en-US" altLang="en-US" smtClean="0">
                <a:solidFill>
                  <a:schemeClr val="tx1"/>
                </a:solidFill>
                <a:latin typeface="Calibri" panose="020F0502020204030204" pitchFamily="34" charset="0"/>
              </a:rPr>
              <a:pPr>
                <a:spcBef>
                  <a:spcPct val="0"/>
                </a:spcBef>
                <a:buClrTx/>
                <a:buFontTx/>
                <a:buNone/>
              </a:pPr>
              <a:t>3</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839851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a:ln/>
        </p:spPr>
      </p:sp>
      <p:sp>
        <p:nvSpPr>
          <p:cNvPr id="21507"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595184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a:ln/>
        </p:spPr>
      </p:sp>
      <p:sp>
        <p:nvSpPr>
          <p:cNvPr id="23555"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125542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a:ln/>
        </p:spPr>
      </p:sp>
      <p:sp>
        <p:nvSpPr>
          <p:cNvPr id="25603"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599137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dirty="0" smtClean="0"/>
          </a:p>
        </p:txBody>
      </p:sp>
      <p:sp>
        <p:nvSpPr>
          <p:cNvPr id="28676" name="Slide Number Placeholder 3"/>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9pPr>
          </a:lstStyle>
          <a:p>
            <a:fld id="{7BCBFC87-59EA-4AAD-BB18-DCF8BDD6AD18}" type="slidenum">
              <a:rPr lang="en-US" altLang="en-US" smtClean="0">
                <a:solidFill>
                  <a:srgbClr val="000000"/>
                </a:solidFill>
              </a:rPr>
              <a:pPr/>
              <a:t>28</a:t>
            </a:fld>
            <a:endParaRPr lang="en-US" altLang="en-US" dirty="0" smtClean="0">
              <a:solidFill>
                <a:srgbClr val="000000"/>
              </a:solidFill>
            </a:endParaRPr>
          </a:p>
        </p:txBody>
      </p:sp>
    </p:spTree>
    <p:extLst>
      <p:ext uri="{BB962C8B-B14F-4D97-AF65-F5344CB8AC3E}">
        <p14:creationId xmlns:p14="http://schemas.microsoft.com/office/powerpoint/2010/main" val="415650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a:ln/>
        </p:spPr>
      </p:sp>
      <p:sp>
        <p:nvSpPr>
          <p:cNvPr id="89091" name="Rectangle 3"/>
          <p:cNvSpPr>
            <a:spLocks noGrp="1"/>
          </p:cNvSpPr>
          <p:nvPr>
            <p:ph type="body" idx="1"/>
          </p:nvPr>
        </p:nvSpPr>
        <p:spPr>
          <a:xfrm>
            <a:off x="914400" y="4416425"/>
            <a:ext cx="5029200" cy="4183063"/>
          </a:xfrm>
        </p:spPr>
        <p:txBody>
          <a:bodyPr>
            <a:normAutofit/>
          </a:bodyPr>
          <a:lstStyle/>
          <a:p>
            <a:pPr marL="230176" indent="-230176" eaLnBrk="1" hangingPunct="1">
              <a:defRPr/>
            </a:pPr>
            <a:endParaRPr lang="en-US" dirty="0" smtClean="0"/>
          </a:p>
        </p:txBody>
      </p:sp>
    </p:spTree>
    <p:extLst>
      <p:ext uri="{BB962C8B-B14F-4D97-AF65-F5344CB8AC3E}">
        <p14:creationId xmlns:p14="http://schemas.microsoft.com/office/powerpoint/2010/main" val="320950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3796"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D47E9C00-9B78-4B49-8FAB-5CF2FB987F6B}" type="slidenum">
              <a:rPr lang="en-US" altLang="en-US" smtClean="0">
                <a:solidFill>
                  <a:schemeClr val="tx1"/>
                </a:solidFill>
                <a:latin typeface="Calibri" panose="020F0502020204030204" pitchFamily="34" charset="0"/>
              </a:rPr>
              <a:pPr>
                <a:spcBef>
                  <a:spcPct val="0"/>
                </a:spcBef>
                <a:buClrTx/>
                <a:buFontTx/>
                <a:buNone/>
              </a:pPr>
              <a:t>31</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4056082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a:ln/>
        </p:spPr>
      </p:sp>
      <p:sp>
        <p:nvSpPr>
          <p:cNvPr id="35843"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365634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a:ln/>
        </p:spPr>
      </p:sp>
      <p:sp>
        <p:nvSpPr>
          <p:cNvPr id="37891"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45816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Reverification</a:t>
            </a:r>
          </a:p>
          <a:p>
            <a:pPr eaLnBrk="1" hangingPunct="1"/>
            <a:endParaRPr lang="en-US" altLang="en-US" dirty="0" smtClean="0"/>
          </a:p>
        </p:txBody>
      </p:sp>
    </p:spTree>
    <p:extLst>
      <p:ext uri="{BB962C8B-B14F-4D97-AF65-F5344CB8AC3E}">
        <p14:creationId xmlns:p14="http://schemas.microsoft.com/office/powerpoint/2010/main" val="2352031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a:ln/>
        </p:spPr>
      </p:sp>
      <p:sp>
        <p:nvSpPr>
          <p:cNvPr id="44035" name="Rectangle 3"/>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967306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8196"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64D39DC1-CFB5-4344-A601-8F4BF0D3FDF8}" type="slidenum">
              <a:rPr lang="en-US" altLang="en-US" smtClean="0">
                <a:solidFill>
                  <a:schemeClr val="tx1"/>
                </a:solidFill>
                <a:latin typeface="Calibri" panose="020F0502020204030204" pitchFamily="34" charset="0"/>
              </a:rPr>
              <a:pPr>
                <a:spcBef>
                  <a:spcPct val="0"/>
                </a:spcBef>
                <a:buClrTx/>
                <a:buFontTx/>
                <a:buNone/>
              </a:pPr>
              <a:t>4</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938053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7108"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693D6159-7CAB-4C70-B8E3-100BE49AEA6F}" type="slidenum">
              <a:rPr lang="en-US" altLang="en-US" smtClean="0">
                <a:solidFill>
                  <a:schemeClr val="tx1"/>
                </a:solidFill>
                <a:latin typeface="Calibri" panose="020F0502020204030204" pitchFamily="34" charset="0"/>
              </a:rPr>
              <a:pPr>
                <a:spcBef>
                  <a:spcPct val="0"/>
                </a:spcBef>
                <a:buClrTx/>
                <a:buFontTx/>
                <a:buNone/>
              </a:pPr>
              <a:t>39</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94857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0180"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0BB346B-D6B9-4C65-92AA-5082BBCED6CC}" type="slidenum">
              <a:rPr lang="en-US" altLang="en-US" smtClean="0">
                <a:solidFill>
                  <a:schemeClr val="tx1"/>
                </a:solidFill>
                <a:latin typeface="Calibri" panose="020F0502020204030204" pitchFamily="34" charset="0"/>
              </a:rPr>
              <a:pPr>
                <a:spcBef>
                  <a:spcPct val="0"/>
                </a:spcBef>
                <a:buClrTx/>
                <a:buFontTx/>
                <a:buNone/>
              </a:pPr>
              <a:t>41</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2631429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6324"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53D58977-FDD5-4377-886E-273E59CCBB84}" type="slidenum">
              <a:rPr lang="en-US" altLang="en-US" smtClean="0">
                <a:solidFill>
                  <a:schemeClr val="tx1"/>
                </a:solidFill>
                <a:latin typeface="Calibri" panose="020F0502020204030204" pitchFamily="34" charset="0"/>
              </a:rPr>
              <a:pPr>
                <a:spcBef>
                  <a:spcPct val="0"/>
                </a:spcBef>
                <a:buClrTx/>
                <a:buFontTx/>
                <a:buNone/>
              </a:pPr>
              <a:t>46</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692704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xfrm>
            <a:off x="334963" y="698500"/>
            <a:ext cx="6192837" cy="3484563"/>
          </a:xfrm>
          <a:ln/>
        </p:spPr>
      </p:sp>
      <p:sp>
        <p:nvSpPr>
          <p:cNvPr id="58371" name="Rectangle 3"/>
          <p:cNvSpPr>
            <a:spLocks noGrp="1"/>
          </p:cNvSpPr>
          <p:nvPr>
            <p:ph type="body" idx="1"/>
          </p:nvPr>
        </p:nvSpPr>
        <p:spPr>
          <a:xfrm>
            <a:off x="685800" y="4414838"/>
            <a:ext cx="5486400" cy="4184650"/>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861872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a:ln/>
        </p:spPr>
      </p:sp>
      <p:sp>
        <p:nvSpPr>
          <p:cNvPr id="68611" name="Rectangle 3"/>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9968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The vast majority (77 percent) of the 9.2 million nonimmigrant visas issued in 2013 were temporary business and tourist visas (B-1, B-2, and BCC visas). The next largest visa class (F-1, F-2, and F-3) was for academic students and exchange visitors and their family members, who comprised 6 percent of all nonimmigrant visas issued, followed by H visa categories for temporary workers and trainees and their family members (4 percent).</a:t>
            </a:r>
          </a:p>
          <a:p>
            <a:pPr fontAlgn="base"/>
            <a:r>
              <a:rPr lang="en-US" sz="1200" b="0" i="0" kern="1200" dirty="0" smtClean="0">
                <a:solidFill>
                  <a:schemeClr val="tx1"/>
                </a:solidFill>
                <a:effectLst/>
                <a:latin typeface="+mn-lt"/>
                <a:ea typeface="+mn-ea"/>
                <a:cs typeface="+mn-cs"/>
              </a:rPr>
              <a:t>The distribution by region of the 9.2 million visas issued to foreign nationals in 2013 shows that the majority of temporary visas were issued to nationals from Asia (37 percent), South America (25 percent), and North America (22 percent, including Central America and the Caribbean), followed by Europe (12 percent), Africa (4 percent), and Oceania (0.6 percent).</a:t>
            </a:r>
          </a:p>
          <a:p>
            <a:endParaRPr lang="en-US" dirty="0"/>
          </a:p>
        </p:txBody>
      </p:sp>
      <p:sp>
        <p:nvSpPr>
          <p:cNvPr id="4" name="Slide Number Placeholder 3"/>
          <p:cNvSpPr>
            <a:spLocks noGrp="1"/>
          </p:cNvSpPr>
          <p:nvPr>
            <p:ph type="sldNum" sz="quarter" idx="10"/>
          </p:nvPr>
        </p:nvSpPr>
        <p:spPr/>
        <p:txBody>
          <a:bodyPr/>
          <a:lstStyle/>
          <a:p>
            <a:fld id="{17945760-F30E-42D4-8214-30C05CFF01C6}" type="slidenum">
              <a:rPr lang="en-US" smtClean="0"/>
              <a:t>7</a:t>
            </a:fld>
            <a:endParaRPr lang="en-US" dirty="0"/>
          </a:p>
        </p:txBody>
      </p:sp>
    </p:spTree>
    <p:extLst>
      <p:ext uri="{BB962C8B-B14F-4D97-AF65-F5344CB8AC3E}">
        <p14:creationId xmlns:p14="http://schemas.microsoft.com/office/powerpoint/2010/main" val="1192810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Notes: </a:t>
            </a:r>
          </a:p>
          <a:p>
            <a:pPr fontAlgn="base"/>
            <a:r>
              <a:rPr lang="en-US" sz="1200" b="0" i="0" kern="1200" dirty="0" smtClean="0">
                <a:solidFill>
                  <a:schemeClr val="tx1"/>
                </a:solidFill>
                <a:effectLst/>
                <a:latin typeface="+mn-lt"/>
                <a:ea typeface="+mn-ea"/>
                <a:cs typeface="+mn-cs"/>
              </a:rPr>
              <a:t>The term "immigrants" (also known as the foreign born) refers to people residing in the United States who were not U.S. citizens at birth. This population includes naturalized citizens, lawful permanent residents (LPRs), certain legal nonimmigrants (e.g., persons on student or work visas), those admitted under refugee or asylee status, and persons illegally residing in the United States.</a:t>
            </a:r>
          </a:p>
          <a:p>
            <a:pPr fontAlgn="base"/>
            <a:r>
              <a:rPr lang="en-US" sz="1200" b="1" i="0" kern="1200" dirty="0" smtClean="0">
                <a:solidFill>
                  <a:schemeClr val="tx1"/>
                </a:solidFill>
                <a:effectLst/>
                <a:latin typeface="+mn-lt"/>
                <a:ea typeface="+mn-ea"/>
                <a:cs typeface="+mn-cs"/>
              </a:rPr>
              <a:t>Source: </a:t>
            </a:r>
          </a:p>
          <a:p>
            <a:pPr fontAlgn="base"/>
            <a:r>
              <a:rPr lang="en-US" sz="1200" b="0" i="0" kern="1200" dirty="0" smtClean="0">
                <a:solidFill>
                  <a:schemeClr val="tx1"/>
                </a:solidFill>
                <a:effectLst/>
                <a:latin typeface="+mn-lt"/>
                <a:ea typeface="+mn-ea"/>
                <a:cs typeface="+mn-cs"/>
              </a:rPr>
              <a:t>Migration Policy Institute tabulation of data from the U.S. Census Bureau's 2010 - 2013 American Community Surveys and 1970, 1990, and 2000 decennial Census data. All other data are from Campbell J. Gibson and Emily Lennon, "Historical Census Statistics on the Foreign-Born Population of the United States: 1850 to 1990" (Working Paper no. 29., U.S. Census Bureau, Washington, DC, 1999).</a:t>
            </a:r>
          </a:p>
          <a:p>
            <a:endParaRPr lang="en-US" dirty="0"/>
          </a:p>
        </p:txBody>
      </p:sp>
      <p:sp>
        <p:nvSpPr>
          <p:cNvPr id="4" name="Slide Number Placeholder 3"/>
          <p:cNvSpPr>
            <a:spLocks noGrp="1"/>
          </p:cNvSpPr>
          <p:nvPr>
            <p:ph type="sldNum" sz="quarter" idx="10"/>
          </p:nvPr>
        </p:nvSpPr>
        <p:spPr/>
        <p:txBody>
          <a:bodyPr/>
          <a:lstStyle/>
          <a:p>
            <a:fld id="{17945760-F30E-42D4-8214-30C05CFF01C6}" type="slidenum">
              <a:rPr lang="en-US" smtClean="0"/>
              <a:t>9</a:t>
            </a:fld>
            <a:endParaRPr lang="en-US" dirty="0"/>
          </a:p>
        </p:txBody>
      </p:sp>
    </p:spTree>
    <p:extLst>
      <p:ext uri="{BB962C8B-B14F-4D97-AF65-F5344CB8AC3E}">
        <p14:creationId xmlns:p14="http://schemas.microsoft.com/office/powerpoint/2010/main" val="3094114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DHS reports that apprehensions at the Southwest Border in FY</a:t>
            </a:r>
          </a:p>
          <a:p>
            <a:pPr lvl="1"/>
            <a:r>
              <a:rPr lang="en-US" dirty="0" smtClean="0"/>
              <a:t>2015 were as low as 337,117 – whereas in the</a:t>
            </a:r>
          </a:p>
          <a:p>
            <a:pPr lvl="1"/>
            <a:r>
              <a:rPr lang="en-US" dirty="0" smtClean="0"/>
              <a:t>early 2000s, total apprehension figures were</a:t>
            </a:r>
          </a:p>
          <a:p>
            <a:pPr lvl="1"/>
            <a:r>
              <a:rPr lang="en-US" dirty="0" smtClean="0"/>
              <a:t>regularly well over a million annually. </a:t>
            </a:r>
          </a:p>
          <a:p>
            <a:endParaRPr lang="en-US" dirty="0"/>
          </a:p>
        </p:txBody>
      </p:sp>
      <p:sp>
        <p:nvSpPr>
          <p:cNvPr id="4" name="Slide Number Placeholder 3"/>
          <p:cNvSpPr>
            <a:spLocks noGrp="1"/>
          </p:cNvSpPr>
          <p:nvPr>
            <p:ph type="sldNum" sz="quarter" idx="10"/>
          </p:nvPr>
        </p:nvSpPr>
        <p:spPr/>
        <p:txBody>
          <a:bodyPr/>
          <a:lstStyle/>
          <a:p>
            <a:fld id="{17945760-F30E-42D4-8214-30C05CFF01C6}" type="slidenum">
              <a:rPr lang="en-US" smtClean="0"/>
              <a:t>11</a:t>
            </a:fld>
            <a:endParaRPr lang="en-US" dirty="0"/>
          </a:p>
        </p:txBody>
      </p:sp>
    </p:spTree>
    <p:extLst>
      <p:ext uri="{BB962C8B-B14F-4D97-AF65-F5344CB8AC3E}">
        <p14:creationId xmlns:p14="http://schemas.microsoft.com/office/powerpoint/2010/main" val="7809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1268"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415F901-71F0-4A24-BEE6-2646FE8E47F6}" type="slidenum">
              <a:rPr lang="en-US" altLang="en-US" smtClean="0">
                <a:solidFill>
                  <a:schemeClr val="tx1"/>
                </a:solidFill>
                <a:latin typeface="Calibri" panose="020F0502020204030204" pitchFamily="34" charset="0"/>
              </a:rPr>
              <a:pPr>
                <a:spcBef>
                  <a:spcPct val="0"/>
                </a:spcBef>
                <a:buClrTx/>
                <a:buFontTx/>
                <a:buNone/>
              </a:pPr>
              <a:t>18</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1112557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3316" name="Slide Number Placeholder 3"/>
          <p:cNvSpPr>
            <a:spLocks noGrp="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35CBEB6B-DD78-4CBE-B574-0C1F7EA728D8}" type="slidenum">
              <a:rPr lang="en-US" altLang="en-US" smtClean="0">
                <a:solidFill>
                  <a:schemeClr val="tx1"/>
                </a:solidFill>
                <a:latin typeface="Calibri" panose="020F0502020204030204" pitchFamily="34" charset="0"/>
              </a:rPr>
              <a:pPr>
                <a:spcBef>
                  <a:spcPct val="0"/>
                </a:spcBef>
                <a:buClrTx/>
                <a:buFontTx/>
                <a:buNone/>
              </a:pPr>
              <a:t>19</a:t>
            </a:fld>
            <a:endParaRPr lang="en-US" altLang="en-US"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2023297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609600" indent="-609600">
              <a:lnSpc>
                <a:spcPct val="90000"/>
              </a:lnSpc>
              <a:defRPr/>
            </a:pPr>
            <a:r>
              <a:rPr lang="en-US" altLang="en-US" dirty="0" smtClean="0"/>
              <a:t>Elements Determining Independent Contractor status:</a:t>
            </a:r>
          </a:p>
          <a:p>
            <a:pPr marL="609600" indent="-609600">
              <a:lnSpc>
                <a:spcPct val="90000"/>
              </a:lnSpc>
              <a:buFontTx/>
              <a:buAutoNum type="arabicPeriod"/>
              <a:defRPr/>
            </a:pPr>
            <a:r>
              <a:rPr lang="en-US" altLang="en-US" dirty="0" smtClean="0"/>
              <a:t>Who supplies tools/materials?</a:t>
            </a:r>
          </a:p>
          <a:p>
            <a:pPr marL="609600" indent="-609600">
              <a:lnSpc>
                <a:spcPct val="90000"/>
              </a:lnSpc>
              <a:buFontTx/>
              <a:buAutoNum type="arabicPeriod"/>
              <a:defRPr/>
            </a:pPr>
            <a:r>
              <a:rPr lang="en-US" altLang="en-US" dirty="0" smtClean="0"/>
              <a:t>Are services available to the public?</a:t>
            </a:r>
          </a:p>
          <a:p>
            <a:pPr marL="609600" indent="-609600">
              <a:lnSpc>
                <a:spcPct val="90000"/>
              </a:lnSpc>
              <a:buFontTx/>
              <a:buAutoNum type="arabicPeriod"/>
              <a:defRPr/>
            </a:pPr>
            <a:r>
              <a:rPr lang="en-US" altLang="en-US" dirty="0" smtClean="0"/>
              <a:t>Is work done for other clients?</a:t>
            </a:r>
          </a:p>
          <a:p>
            <a:pPr marL="609600" indent="-609600">
              <a:lnSpc>
                <a:spcPct val="90000"/>
              </a:lnSpc>
              <a:buFontTx/>
              <a:buAutoNum type="arabicPeriod"/>
              <a:defRPr/>
            </a:pPr>
            <a:r>
              <a:rPr lang="en-US" altLang="en-US" dirty="0" smtClean="0"/>
              <a:t>Does the individual have the opportunity for profit or loss as a result of the labor?</a:t>
            </a:r>
          </a:p>
          <a:p>
            <a:pPr marL="609600" indent="-609600">
              <a:buFontTx/>
              <a:buAutoNum type="arabicPeriod" startAt="5"/>
              <a:defRPr/>
            </a:pPr>
            <a:r>
              <a:rPr lang="en-US" altLang="en-US" dirty="0" smtClean="0"/>
              <a:t>Has the individual invested in facilities for work?</a:t>
            </a:r>
          </a:p>
          <a:p>
            <a:pPr marL="609600" indent="-609600">
              <a:buFontTx/>
              <a:buAutoNum type="arabicPeriod" startAt="5"/>
              <a:defRPr/>
            </a:pPr>
            <a:r>
              <a:rPr lang="en-US" altLang="en-US" dirty="0" smtClean="0"/>
              <a:t>Who determines the order, sequence and time that the work is done?</a:t>
            </a:r>
          </a:p>
          <a:p>
            <a:pPr>
              <a:defRPr/>
            </a:pPr>
            <a:endParaRPr lang="en-US" dirty="0"/>
          </a:p>
        </p:txBody>
      </p:sp>
      <p:sp>
        <p:nvSpPr>
          <p:cNvPr id="15364" name="Slide Number Placeholder 3"/>
          <p:cNvSpPr>
            <a:spLocks noGrp="1"/>
          </p:cNvSpPr>
          <p:nvPr>
            <p:ph type="sldNum" sz="quarter"/>
          </p:nvPr>
        </p:nvSpPr>
        <p:spPr>
          <a:xfrm>
            <a:off x="3884613" y="8685213"/>
            <a:ext cx="2971800" cy="458787"/>
          </a:xfrm>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Unicode MS" panose="020B0604020202020204" pitchFamily="34" charset="-128"/>
              </a:defRPr>
            </a:lvl9pPr>
          </a:lstStyle>
          <a:p>
            <a:fld id="{9DEECE4C-65D1-4FD6-81F6-29D28E6A9B53}" type="slidenum">
              <a:rPr lang="en-US" altLang="en-US" smtClean="0">
                <a:solidFill>
                  <a:srgbClr val="000000"/>
                </a:solidFill>
              </a:rPr>
              <a:pPr/>
              <a:t>20</a:t>
            </a:fld>
            <a:endParaRPr lang="en-US" altLang="en-US" dirty="0" smtClean="0">
              <a:solidFill>
                <a:srgbClr val="000000"/>
              </a:solidFill>
            </a:endParaRPr>
          </a:p>
        </p:txBody>
      </p:sp>
    </p:spTree>
    <p:extLst>
      <p:ext uri="{BB962C8B-B14F-4D97-AF65-F5344CB8AC3E}">
        <p14:creationId xmlns:p14="http://schemas.microsoft.com/office/powerpoint/2010/main" val="1969398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a:ln/>
        </p:spPr>
      </p:sp>
      <p:sp>
        <p:nvSpPr>
          <p:cNvPr id="18435" name="Rectangle 3"/>
          <p:cNvSpPr>
            <a:spLocks noGrp="1"/>
          </p:cNvSpPr>
          <p:nvPr>
            <p:ph type="body" idx="1"/>
          </p:nvPr>
        </p:nvSpPr>
        <p:spPr>
          <a:xfrm>
            <a:off x="914400" y="4416425"/>
            <a:ext cx="5029200" cy="4183063"/>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75130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1380422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25341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2741084"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305791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18374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298826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1" y="1600201"/>
            <a:ext cx="5382684"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600201"/>
            <a:ext cx="5384800"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35953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428264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6181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119155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396598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fld id="{A48CC1E8-CE7C-4E8E-8DDC-2B056DDAC3E6}" type="slidenum">
              <a:rPr lang="en-US" smtClean="0"/>
              <a:t>‹#›</a:t>
            </a:fld>
            <a:endParaRPr lang="en-US" dirty="0"/>
          </a:p>
        </p:txBody>
      </p:sp>
    </p:spTree>
    <p:extLst>
      <p:ext uri="{BB962C8B-B14F-4D97-AF65-F5344CB8AC3E}">
        <p14:creationId xmlns:p14="http://schemas.microsoft.com/office/powerpoint/2010/main" val="3515364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1" y="274638"/>
            <a:ext cx="10970684"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09601" y="1600201"/>
            <a:ext cx="10970684"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8" name="Text Box 3"/>
          <p:cNvSpPr txBox="1">
            <a:spLocks noChangeArrowheads="1"/>
          </p:cNvSpPr>
          <p:nvPr/>
        </p:nvSpPr>
        <p:spPr bwMode="auto">
          <a:xfrm>
            <a:off x="609600" y="6356351"/>
            <a:ext cx="284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sz="1800"/>
          </a:p>
        </p:txBody>
      </p:sp>
      <p:sp>
        <p:nvSpPr>
          <p:cNvPr id="1029" name="Text Box 4"/>
          <p:cNvSpPr txBox="1">
            <a:spLocks noChangeArrowheads="1"/>
          </p:cNvSpPr>
          <p:nvPr/>
        </p:nvSpPr>
        <p:spPr bwMode="auto">
          <a:xfrm>
            <a:off x="4165600" y="6356351"/>
            <a:ext cx="3860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sz="1800"/>
          </a:p>
        </p:txBody>
      </p:sp>
      <p:sp>
        <p:nvSpPr>
          <p:cNvPr id="2" name="Rectangle 5"/>
          <p:cNvSpPr>
            <a:spLocks noGrp="1" noChangeArrowheads="1"/>
          </p:cNvSpPr>
          <p:nvPr>
            <p:ph type="sldNum"/>
          </p:nvPr>
        </p:nvSpPr>
        <p:spPr bwMode="auto">
          <a:xfrm>
            <a:off x="8737601" y="6356350"/>
            <a:ext cx="2842684"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mn-lt"/>
                <a:ea typeface="+mn-ea"/>
              </a:defRPr>
            </a:lvl1pPr>
          </a:lstStyle>
          <a:p>
            <a:fld id="{A48CC1E8-CE7C-4E8E-8DDC-2B056DDAC3E6}" type="slidenum">
              <a:rPr lang="en-US" smtClean="0"/>
              <a:t>‹#›</a:t>
            </a:fld>
            <a:endParaRPr lang="en-US" dirty="0"/>
          </a:p>
        </p:txBody>
      </p:sp>
      <p:pic>
        <p:nvPicPr>
          <p:cNvPr id="1031" name="Picture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99" y="-9525"/>
            <a:ext cx="12230100" cy="688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465724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457200" rtl="0" eaLnBrk="1" fontAlgn="base" hangingPunct="1">
        <a:spcBef>
          <a:spcPct val="0"/>
        </a:spcBef>
        <a:spcAft>
          <a:spcPct val="0"/>
        </a:spcAft>
        <a:buClr>
          <a:srgbClr val="000000"/>
        </a:buClr>
        <a:buSzPct val="100000"/>
        <a:buFont typeface="Times New Roman" panose="02020603050405020304" pitchFamily="18" charset="0"/>
        <a:defRPr sz="3600" kern="1200">
          <a:solidFill>
            <a:srgbClr val="FF3333"/>
          </a:solidFill>
          <a:latin typeface="+mj-lt"/>
          <a:ea typeface="Arial Unicode MS" panose="020B0604020202020204" pitchFamily="34" charset="-128"/>
          <a:cs typeface="+mj-cs"/>
        </a:defRPr>
      </a:lvl1pPr>
      <a:lvl2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ea typeface="Arial Unicode MS" panose="020B0604020202020204" pitchFamily="34" charset="-128"/>
          <a:cs typeface="Arial Unicode MS" panose="020B0604020202020204" pitchFamily="34" charset="-128"/>
        </a:defRPr>
      </a:lvl2pPr>
      <a:lvl3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ea typeface="Arial Unicode MS" panose="020B0604020202020204" pitchFamily="34" charset="-128"/>
          <a:cs typeface="Arial Unicode MS" panose="020B0604020202020204" pitchFamily="34" charset="-128"/>
        </a:defRPr>
      </a:lvl3pPr>
      <a:lvl4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ea typeface="Arial Unicode MS" panose="020B0604020202020204" pitchFamily="34" charset="-128"/>
          <a:cs typeface="Arial Unicode MS" panose="020B0604020202020204" pitchFamily="34" charset="-128"/>
        </a:defRPr>
      </a:lvl4pPr>
      <a:lvl5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ea typeface="Arial Unicode MS" panose="020B0604020202020204" pitchFamily="34" charset="-128"/>
          <a:cs typeface="Arial Unicode MS" panose="020B0604020202020204" pitchFamily="34" charset="-128"/>
        </a:defRPr>
      </a:lvl5pPr>
      <a:lvl6pPr marL="25146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6pPr>
      <a:lvl7pPr marL="29718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7pPr>
      <a:lvl8pPr marL="34290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8pPr>
      <a:lvl9pPr marL="38862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anose="02020603050405020304" pitchFamily="18" charset="0"/>
        <a:defRPr sz="3200" kern="1200">
          <a:solidFill>
            <a:srgbClr val="006B6B"/>
          </a:solidFill>
          <a:latin typeface="+mn-lt"/>
          <a:ea typeface="Arial Unicode MS" panose="020B0604020202020204" pitchFamily="34" charset="-128"/>
          <a:cs typeface="+mn-cs"/>
        </a:defRPr>
      </a:lvl1pPr>
      <a:lvl2pPr marL="742950" indent="-285750" algn="l" defTabSz="457200" rtl="0" eaLnBrk="1" fontAlgn="base" hangingPunct="1">
        <a:spcBef>
          <a:spcPts val="700"/>
        </a:spcBef>
        <a:spcAft>
          <a:spcPct val="0"/>
        </a:spcAft>
        <a:buClr>
          <a:srgbClr val="000000"/>
        </a:buClr>
        <a:buSzPct val="100000"/>
        <a:buFont typeface="Times New Roman" panose="02020603050405020304" pitchFamily="18" charset="0"/>
        <a:defRPr sz="2800" kern="1200">
          <a:solidFill>
            <a:srgbClr val="006B6B"/>
          </a:solidFill>
          <a:latin typeface="+mn-lt"/>
          <a:ea typeface="Arial Unicode MS" panose="020B0604020202020204" pitchFamily="34" charset="-128"/>
          <a:cs typeface="+mn-cs"/>
        </a:defRPr>
      </a:lvl2pPr>
      <a:lvl3pPr marL="1143000" indent="-228600" algn="l" defTabSz="457200" rtl="0" eaLnBrk="1" fontAlgn="base" hangingPunct="1">
        <a:spcBef>
          <a:spcPts val="600"/>
        </a:spcBef>
        <a:spcAft>
          <a:spcPct val="0"/>
        </a:spcAft>
        <a:buClr>
          <a:srgbClr val="000000"/>
        </a:buClr>
        <a:buSzPct val="100000"/>
        <a:buFont typeface="Times New Roman" panose="02020603050405020304" pitchFamily="18" charset="0"/>
        <a:defRPr sz="2400" kern="1200">
          <a:solidFill>
            <a:srgbClr val="006B6B"/>
          </a:solidFill>
          <a:latin typeface="+mn-lt"/>
          <a:ea typeface="Arial Unicode MS" panose="020B0604020202020204" pitchFamily="34" charset="-128"/>
          <a:cs typeface="+mn-cs"/>
        </a:defRPr>
      </a:lvl3pPr>
      <a:lvl4pPr marL="16002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6B6B"/>
          </a:solidFill>
          <a:latin typeface="+mn-lt"/>
          <a:ea typeface="Arial Unicode MS" panose="020B0604020202020204" pitchFamily="34" charset="-128"/>
          <a:cs typeface="+mn-cs"/>
        </a:defRPr>
      </a:lvl4pPr>
      <a:lvl5pPr marL="20574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6B6B"/>
          </a:solidFill>
          <a:latin typeface="+mn-lt"/>
          <a:ea typeface="Arial Unicode MS" panose="020B060402020202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asparianimmigra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uscis.gov/I-9Centra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uscis.gov/SelfChec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mailto:kathleen@gasparianimmigration.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Immigration for Businesses and Business Leaders</a:t>
            </a:r>
            <a:endParaRPr lang="en-US" dirty="0"/>
          </a:p>
        </p:txBody>
      </p:sp>
      <p:sp>
        <p:nvSpPr>
          <p:cNvPr id="3" name="Subtitle 2"/>
          <p:cNvSpPr>
            <a:spLocks noGrp="1"/>
          </p:cNvSpPr>
          <p:nvPr>
            <p:ph type="subTitle" idx="1"/>
          </p:nvPr>
        </p:nvSpPr>
        <p:spPr/>
        <p:txBody>
          <a:bodyPr>
            <a:normAutofit fontScale="92500" lnSpcReduction="10000"/>
          </a:bodyPr>
          <a:lstStyle/>
          <a:p>
            <a:r>
              <a:rPr lang="en-US" smtClean="0"/>
              <a:t>Kathleen Gasparian</a:t>
            </a:r>
          </a:p>
          <a:p>
            <a:r>
              <a:rPr lang="en-US" smtClean="0">
                <a:hlinkClick r:id="rId2"/>
              </a:rPr>
              <a:t>www.gasparianimmigration.com</a:t>
            </a:r>
            <a:endParaRPr lang="en-US" smtClean="0"/>
          </a:p>
          <a:p>
            <a:r>
              <a:rPr lang="en-US" smtClean="0"/>
              <a:t>504.262.9878</a:t>
            </a:r>
          </a:p>
          <a:p>
            <a:r>
              <a:rPr lang="en-US" smtClean="0"/>
              <a:t>kathleen@gasparianimmigration.com</a:t>
            </a:r>
          </a:p>
          <a:p>
            <a:endParaRPr lang="en-US" dirty="0"/>
          </a:p>
        </p:txBody>
      </p:sp>
    </p:spTree>
    <p:extLst>
      <p:ext uri="{BB962C8B-B14F-4D97-AF65-F5344CB8AC3E}">
        <p14:creationId xmlns:p14="http://schemas.microsoft.com/office/powerpoint/2010/main" val="111635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Current immigration by the numbers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Mexican born immigrants account for app. 28%</a:t>
            </a:r>
          </a:p>
          <a:p>
            <a:pPr lvl="1"/>
            <a:r>
              <a:rPr lang="en-US" smtClean="0"/>
              <a:t>Followed by India and China (5% each)</a:t>
            </a:r>
          </a:p>
          <a:p>
            <a:pPr lvl="1"/>
            <a:r>
              <a:rPr lang="en-US" smtClean="0"/>
              <a:t>Then Philippines (4%), El Salvador (3%), Cuba (3%), and Korea (3%), as well as the Dominican Republic (2%) and Guatemala (2%)</a:t>
            </a:r>
          </a:p>
          <a:p>
            <a:pPr lvl="1"/>
            <a:r>
              <a:rPr lang="en-US" smtClean="0"/>
              <a:t>Top ten countries = 60% of immigration</a:t>
            </a:r>
          </a:p>
          <a:p>
            <a:r>
              <a:rPr lang="en-US" smtClean="0"/>
              <a:t>Late 1900s and 2000s rise in Latin American and Asian immigrants vs 1960s which was predominately European </a:t>
            </a:r>
          </a:p>
          <a:p>
            <a:pPr lvl="1"/>
            <a:r>
              <a:rPr lang="en-US" smtClean="0"/>
              <a:t>i.e. 1960 Italy=13%, Germany =10%</a:t>
            </a:r>
          </a:p>
          <a:p>
            <a:r>
              <a:rPr lang="en-US" smtClean="0"/>
              <a:t>Historically, immigrants settled in major cities/ limited areas.  Currently, immigrants settle in more areas, more states, small towns, and rural areas (and still in major cities). </a:t>
            </a:r>
            <a:endParaRPr lang="en-US" dirty="0"/>
          </a:p>
        </p:txBody>
      </p:sp>
    </p:spTree>
    <p:extLst>
      <p:ext uri="{BB962C8B-B14F-4D97-AF65-F5344CB8AC3E}">
        <p14:creationId xmlns:p14="http://schemas.microsoft.com/office/powerpoint/2010/main" val="270446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Numbers relating to the unauthorized</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Number of undocumented/ unauthorized individuals in US is at about 11- 12 million</a:t>
            </a:r>
          </a:p>
          <a:p>
            <a:r>
              <a:rPr lang="en-US" smtClean="0"/>
              <a:t>Number of children in US with one or more undocumented parent is at about 5 million</a:t>
            </a:r>
          </a:p>
          <a:p>
            <a:r>
              <a:rPr lang="en-US" smtClean="0"/>
              <a:t>Number of removals from the US is down in 2015 compared to peak year of 2012 (2012 was over 400,000)</a:t>
            </a:r>
          </a:p>
          <a:p>
            <a:pPr lvl="1"/>
            <a:r>
              <a:rPr lang="en-US" smtClean="0"/>
              <a:t>Numbers are still significant - 235,413 </a:t>
            </a:r>
          </a:p>
          <a:p>
            <a:pPr lvl="1"/>
            <a:r>
              <a:rPr lang="en-US" smtClean="0"/>
              <a:t>Border apprehensions and removals are down because the number of individuals coming to the border are down. Of the big number, 69,478 were interior removals. </a:t>
            </a:r>
          </a:p>
          <a:p>
            <a:pPr lvl="1"/>
            <a:r>
              <a:rPr lang="en-US" smtClean="0"/>
              <a:t>98 percent of all ICE FY 2015 removals, or 230,715, met one or more of ICE’s stated civil immigration enforcement priorities.</a:t>
            </a:r>
          </a:p>
          <a:p>
            <a:pPr lvl="1"/>
            <a:r>
              <a:rPr lang="en-US" smtClean="0"/>
              <a:t>The leading countries of origin for removals were Mexico, Guatemala, Honduras, and El Salvador.</a:t>
            </a:r>
            <a:endParaRPr lang="en-US" dirty="0"/>
          </a:p>
        </p:txBody>
      </p:sp>
    </p:spTree>
    <p:extLst>
      <p:ext uri="{BB962C8B-B14F-4D97-AF65-F5344CB8AC3E}">
        <p14:creationId xmlns:p14="http://schemas.microsoft.com/office/powerpoint/2010/main" val="4278214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About Louisiana</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Foreign born make up 3.9% of the population. Immigrants and the children of immigrants—account for 1.9% of all registered voters in the state.</a:t>
            </a:r>
          </a:p>
          <a:p>
            <a:r>
              <a:rPr lang="en-US" smtClean="0"/>
              <a:t>Immigrants comprised 5.4% of the state’s workforce in 2013 (or 118,068 workers), according to the U.S. Census Bureau.</a:t>
            </a:r>
          </a:p>
          <a:p>
            <a:r>
              <a:rPr lang="en-US" smtClean="0"/>
              <a:t>Latinos and Asians (both foreign-born and native-born) wield $10.2 billion in consumer purchasing power, and the businesses they own had sales and receipts of $5.2 billion and employed more than 33,000 people at last count</a:t>
            </a:r>
          </a:p>
          <a:p>
            <a:r>
              <a:rPr lang="en-US" smtClean="0"/>
              <a:t>Louisiana was home to 182,559 immigrants in 2013, which is nearly the population of Jackson, Mississippi.</a:t>
            </a:r>
          </a:p>
          <a:p>
            <a:r>
              <a:rPr lang="en-US" smtClean="0"/>
              <a:t>Unauthorized immigrants comprised 1.8% of the state’s workforce (or 40,000 workers) in 2010, according to a report by the Pew Hispanic Center.</a:t>
            </a:r>
          </a:p>
          <a:p>
            <a:r>
              <a:rPr lang="en-US" smtClean="0"/>
              <a:t>In Louisiana, 87.2% of children with immigrant parents were U.S. citizens in 2009, according to data from the Urban Institute.</a:t>
            </a:r>
            <a:endParaRPr lang="en-US" dirty="0"/>
          </a:p>
        </p:txBody>
      </p:sp>
    </p:spTree>
    <p:extLst>
      <p:ext uri="{BB962C8B-B14F-4D97-AF65-F5344CB8AC3E}">
        <p14:creationId xmlns:p14="http://schemas.microsoft.com/office/powerpoint/2010/main" val="353302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About Louisiana</a:t>
            </a:r>
            <a:endParaRPr lang="en-US" dirty="0"/>
          </a:p>
        </p:txBody>
      </p:sp>
      <p:sp>
        <p:nvSpPr>
          <p:cNvPr id="3" name="Content Placeholder 2"/>
          <p:cNvSpPr>
            <a:spLocks noGrp="1"/>
          </p:cNvSpPr>
          <p:nvPr>
            <p:ph idx="1"/>
          </p:nvPr>
        </p:nvSpPr>
        <p:spPr/>
        <p:txBody>
          <a:bodyPr>
            <a:normAutofit fontScale="55000" lnSpcReduction="20000"/>
          </a:bodyPr>
          <a:lstStyle/>
          <a:p>
            <a:r>
              <a:rPr lang="en-US" smtClean="0"/>
              <a:t>In 2010, 7.6% of all business owners in Louisiana were foreign-born, according to the Fiscal Policy Institute, and 12.4% of business owners in the New Orleans-Metairie-Kenner metropolitan area were foreign-born in 2013, according to the Fiscal Policy Institute and Americas Society/Council of the Americas. Furthermore, over 1 in 4 (26.6%) of “Main Street” business owners—owners of businesses in the retail, accommodation and food services, and neighborhood services sectors—in the New Orleans metro area were foreign-born in 2013. </a:t>
            </a:r>
          </a:p>
          <a:p>
            <a:r>
              <a:rPr lang="en-US" smtClean="0"/>
              <a:t>The federal tax contribution of Louisiana’s Latino population included over $478 million to Social Security and $112 million to Medicare in 2013. Foreign-born Latinos contributed over $197 million to Social Security and $46 million to Medicare that year. </a:t>
            </a:r>
          </a:p>
          <a:p>
            <a:r>
              <a:rPr lang="en-US" smtClean="0"/>
              <a:t>Louisiana’s 6,976 foreign students contributed $175 million to the state’s economy in tuition, fees, and living expenses for the 2013-2014 academic year, according to NAFSA: Association of International Educators.</a:t>
            </a:r>
          </a:p>
          <a:p>
            <a:r>
              <a:rPr lang="en-US" smtClean="0"/>
              <a:t>Foreign students also contribute to innovation in Louisiana. In 2009, “non-resident aliens” comprised 58.6% of master’s degrees and 31.1% of doctorate degrees in science, technology, engineering, and mathematics (STEM) fields, according to the Partnership for a New American Economy. </a:t>
            </a:r>
            <a:endParaRPr lang="en-US" dirty="0"/>
          </a:p>
        </p:txBody>
      </p:sp>
    </p:spTree>
    <p:extLst>
      <p:ext uri="{BB962C8B-B14F-4D97-AF65-F5344CB8AC3E}">
        <p14:creationId xmlns:p14="http://schemas.microsoft.com/office/powerpoint/2010/main" val="60236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Immigration and Civil Law</a:t>
            </a:r>
            <a:endParaRPr lang="en-US" altLang="en-US" dirty="0" smtClean="0"/>
          </a:p>
        </p:txBody>
      </p:sp>
      <p:sp>
        <p:nvSpPr>
          <p:cNvPr id="5123" name="Rectangle 3"/>
          <p:cNvSpPr>
            <a:spLocks noGrp="1" noChangeArrowheads="1"/>
          </p:cNvSpPr>
          <p:nvPr>
            <p:ph idx="1"/>
          </p:nvPr>
        </p:nvSpPr>
        <p:spPr/>
        <p:txBody>
          <a:bodyPr/>
          <a:lstStyle/>
          <a:p>
            <a:r>
              <a:rPr lang="en-US" altLang="en-US" smtClean="0"/>
              <a:t>Non-citizens can sue and be sued; enter into contracts, and have those contracts enforced against them. Immigration status, lawful or not, is usually irrelevant to these transactions.</a:t>
            </a:r>
          </a:p>
          <a:p>
            <a:r>
              <a:rPr lang="en-US" altLang="en-US" smtClean="0"/>
              <a:t>Issues arise regarding the extent to which labor and employment statutory protections extend to undocumented workers</a:t>
            </a:r>
          </a:p>
          <a:p>
            <a:r>
              <a:rPr lang="en-US" altLang="en-US" smtClean="0"/>
              <a:t>Very important to know exactly what your client’s status is and if client has used false documents</a:t>
            </a:r>
            <a:endParaRPr lang="en-US" altLang="en-US" dirty="0"/>
          </a:p>
        </p:txBody>
      </p:sp>
    </p:spTree>
    <p:extLst>
      <p:ext uri="{BB962C8B-B14F-4D97-AF65-F5344CB8AC3E}">
        <p14:creationId xmlns:p14="http://schemas.microsoft.com/office/powerpoint/2010/main" val="1186301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Sources of Law</a:t>
            </a:r>
            <a:endParaRPr lang="en-US" altLang="en-US" dirty="0" smtClean="0"/>
          </a:p>
        </p:txBody>
      </p:sp>
      <p:sp>
        <p:nvSpPr>
          <p:cNvPr id="6147" name="Rectangle 3"/>
          <p:cNvSpPr>
            <a:spLocks noGrp="1" noChangeArrowheads="1"/>
          </p:cNvSpPr>
          <p:nvPr>
            <p:ph idx="1"/>
          </p:nvPr>
        </p:nvSpPr>
        <p:spPr/>
        <p:txBody>
          <a:bodyPr/>
          <a:lstStyle/>
          <a:p>
            <a:r>
              <a:rPr lang="en-US" altLang="en-US" smtClean="0"/>
              <a:t>Immigration and Nationality Act </a:t>
            </a:r>
          </a:p>
          <a:p>
            <a:r>
              <a:rPr lang="en-US" altLang="en-US" smtClean="0"/>
              <a:t>8 CFR, and a sprinkling in 6, 20, 22, 28 and 42 CFR</a:t>
            </a:r>
          </a:p>
          <a:p>
            <a:r>
              <a:rPr lang="en-US" altLang="en-US" smtClean="0"/>
              <a:t>Agency decisions (AAO)</a:t>
            </a:r>
          </a:p>
          <a:p>
            <a:r>
              <a:rPr lang="en-US" altLang="en-US" smtClean="0"/>
              <a:t>Board of Immigration Appeals</a:t>
            </a:r>
          </a:p>
          <a:p>
            <a:r>
              <a:rPr lang="en-US" altLang="en-US" smtClean="0"/>
              <a:t>Federal Courts</a:t>
            </a:r>
          </a:p>
          <a:p>
            <a:endParaRPr lang="en-US" altLang="en-US" dirty="0" smtClean="0"/>
          </a:p>
        </p:txBody>
      </p:sp>
    </p:spTree>
    <p:extLst>
      <p:ext uri="{BB962C8B-B14F-4D97-AF65-F5344CB8AC3E}">
        <p14:creationId xmlns:p14="http://schemas.microsoft.com/office/powerpoint/2010/main" val="2643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What agencies are involved?</a:t>
            </a:r>
            <a:endParaRPr lang="en-US" altLang="en-US" dirty="0" smtClean="0"/>
          </a:p>
        </p:txBody>
      </p:sp>
      <p:sp>
        <p:nvSpPr>
          <p:cNvPr id="11267" name="Rectangle 3"/>
          <p:cNvSpPr>
            <a:spLocks noGrp="1" noChangeArrowheads="1"/>
          </p:cNvSpPr>
          <p:nvPr>
            <p:ph idx="1"/>
          </p:nvPr>
        </p:nvSpPr>
        <p:spPr/>
        <p:txBody>
          <a:bodyPr/>
          <a:lstStyle/>
          <a:p>
            <a:r>
              <a:rPr lang="en-US" altLang="en-US" smtClean="0"/>
              <a:t>Department of Homeland Security</a:t>
            </a:r>
          </a:p>
          <a:p>
            <a:pPr lvl="1"/>
            <a:r>
              <a:rPr lang="en-US" altLang="en-US" smtClean="0"/>
              <a:t>USCIS</a:t>
            </a:r>
          </a:p>
          <a:p>
            <a:pPr lvl="1"/>
            <a:r>
              <a:rPr lang="en-US" altLang="en-US" smtClean="0"/>
              <a:t>ICE</a:t>
            </a:r>
          </a:p>
          <a:p>
            <a:pPr lvl="2"/>
            <a:r>
              <a:rPr lang="en-US" altLang="en-US" smtClean="0"/>
              <a:t>SEVP</a:t>
            </a:r>
          </a:p>
          <a:p>
            <a:pPr lvl="2"/>
            <a:r>
              <a:rPr lang="en-US" altLang="en-US" smtClean="0"/>
              <a:t>ERO</a:t>
            </a:r>
          </a:p>
          <a:p>
            <a:pPr lvl="2"/>
            <a:r>
              <a:rPr lang="en-US" altLang="en-US" smtClean="0"/>
              <a:t>HSI</a:t>
            </a:r>
          </a:p>
          <a:p>
            <a:pPr lvl="1"/>
            <a:r>
              <a:rPr lang="en-US" altLang="en-US" smtClean="0"/>
              <a:t>CBP</a:t>
            </a:r>
          </a:p>
          <a:p>
            <a:r>
              <a:rPr lang="en-US" altLang="en-US" smtClean="0"/>
              <a:t>Department of State</a:t>
            </a:r>
          </a:p>
          <a:p>
            <a:r>
              <a:rPr lang="en-US" altLang="en-US" smtClean="0"/>
              <a:t>Department of Labor</a:t>
            </a:r>
            <a:endParaRPr lang="en-US" altLang="en-US" dirty="0" smtClean="0"/>
          </a:p>
        </p:txBody>
      </p:sp>
    </p:spTree>
    <p:extLst>
      <p:ext uri="{BB962C8B-B14F-4D97-AF65-F5344CB8AC3E}">
        <p14:creationId xmlns:p14="http://schemas.microsoft.com/office/powerpoint/2010/main" val="319999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Dealing with Compliance</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668035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altLang="en-US" smtClean="0"/>
              <a:t>Why is the employer required to verify work authorization?</a:t>
            </a:r>
            <a:endParaRPr lang="en-US" altLang="en-US" dirty="0" smtClean="0"/>
          </a:p>
        </p:txBody>
      </p:sp>
      <p:sp>
        <p:nvSpPr>
          <p:cNvPr id="12291" name="Rectangle 3"/>
          <p:cNvSpPr>
            <a:spLocks noGrp="1"/>
          </p:cNvSpPr>
          <p:nvPr>
            <p:ph idx="1"/>
          </p:nvPr>
        </p:nvSpPr>
        <p:spPr/>
        <p:txBody>
          <a:bodyPr/>
          <a:lstStyle/>
          <a:p>
            <a:r>
              <a:rPr lang="en-US" sz="2400" dirty="0" smtClean="0"/>
              <a:t>The Immigration Reform and Control Act of 1986 (IRCA) created a comprehensive scheme prohibiting the employment of unauthorized aliens and established an extensive employment verification system. </a:t>
            </a:r>
          </a:p>
          <a:p>
            <a:r>
              <a:rPr lang="en-US" sz="2400" dirty="0" smtClean="0"/>
              <a:t>8 USC §1324a unlawful to “hire, or to recruit or refer for a fee, for employment in the United States an alien knowing the alien is an unauthorized alien … with respect to such employment” </a:t>
            </a:r>
          </a:p>
          <a:p>
            <a:r>
              <a:rPr lang="en-US" sz="2400" dirty="0" smtClean="0"/>
              <a:t>Civil &amp; criminal sanctions</a:t>
            </a:r>
          </a:p>
          <a:p>
            <a:r>
              <a:rPr lang="en-US" sz="2400" dirty="0" smtClean="0"/>
              <a:t>But – the same Act also established anti-discrimination provisions designed to keep employers from discriminating against people because of accent, national origin, a “foreign” look.</a:t>
            </a:r>
          </a:p>
          <a:p>
            <a:endParaRPr lang="en-US" sz="2400" dirty="0" smtClean="0"/>
          </a:p>
          <a:p>
            <a:endParaRPr lang="en-US" sz="2400" dirty="0" smtClean="0"/>
          </a:p>
        </p:txBody>
      </p:sp>
    </p:spTree>
    <p:extLst>
      <p:ext uri="{BB962C8B-B14F-4D97-AF65-F5344CB8AC3E}">
        <p14:creationId xmlns:p14="http://schemas.microsoft.com/office/powerpoint/2010/main" val="292638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altLang="en-US" smtClean="0"/>
              <a:t>Who has to be concerned with IRCA?</a:t>
            </a:r>
            <a:endParaRPr lang="en-US" altLang="en-US" dirty="0" smtClean="0"/>
          </a:p>
        </p:txBody>
      </p:sp>
      <p:sp>
        <p:nvSpPr>
          <p:cNvPr id="12291" name="Rectangle 3"/>
          <p:cNvSpPr>
            <a:spLocks noGrp="1"/>
          </p:cNvSpPr>
          <p:nvPr>
            <p:ph idx="1"/>
          </p:nvPr>
        </p:nvSpPr>
        <p:spPr/>
        <p:txBody>
          <a:bodyPr/>
          <a:lstStyle/>
          <a:p>
            <a:r>
              <a:rPr lang="en-US" altLang="en-US" smtClean="0"/>
              <a:t>Employer: Implementing regulation defines as a person or entity who engages the services of an employee for wages or remuneration. </a:t>
            </a:r>
          </a:p>
          <a:p>
            <a:pPr lvl="2"/>
            <a:endParaRPr lang="en-US" altLang="en-US" smtClean="0"/>
          </a:p>
          <a:p>
            <a:pPr lvl="1"/>
            <a:endParaRPr lang="en-US" altLang="en-US" smtClean="0"/>
          </a:p>
          <a:p>
            <a:pPr lvl="1"/>
            <a:endParaRPr lang="en-US" altLang="en-US" dirty="0" smtClean="0"/>
          </a:p>
        </p:txBody>
      </p:sp>
    </p:spTree>
    <p:extLst>
      <p:ext uri="{BB962C8B-B14F-4D97-AF65-F5344CB8AC3E}">
        <p14:creationId xmlns:p14="http://schemas.microsoft.com/office/powerpoint/2010/main" val="2762137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When does a business deal with Immigration Issues?</a:t>
            </a:r>
            <a:endParaRPr lang="en-US" altLang="en-US" dirty="0" smtClean="0"/>
          </a:p>
        </p:txBody>
      </p:sp>
      <p:sp>
        <p:nvSpPr>
          <p:cNvPr id="4099" name="Content Placeholder 2"/>
          <p:cNvSpPr>
            <a:spLocks noGrp="1"/>
          </p:cNvSpPr>
          <p:nvPr>
            <p:ph idx="1"/>
          </p:nvPr>
        </p:nvSpPr>
        <p:spPr/>
        <p:txBody>
          <a:bodyPr/>
          <a:lstStyle/>
          <a:p>
            <a:r>
              <a:rPr lang="en-US" altLang="en-US" smtClean="0"/>
              <a:t>Compliance with the law prohibiting the employment of unauthorized aliens/ employment verification</a:t>
            </a:r>
          </a:p>
          <a:p>
            <a:pPr lvl="1"/>
            <a:r>
              <a:rPr lang="en-US" altLang="en-US" smtClean="0"/>
              <a:t>Has traditionally been a Federal issue, but recent trend is for State legislation as well. </a:t>
            </a:r>
          </a:p>
          <a:p>
            <a:r>
              <a:rPr lang="en-US" altLang="en-US" smtClean="0"/>
              <a:t>Choosing to sponsor an employee for temporary or permanent immigration status</a:t>
            </a:r>
          </a:p>
          <a:p>
            <a:r>
              <a:rPr lang="en-US" altLang="en-US" smtClean="0"/>
              <a:t>Mergers and Acquisitions</a:t>
            </a:r>
          </a:p>
          <a:p>
            <a:r>
              <a:rPr lang="en-US" altLang="en-US" smtClean="0"/>
              <a:t>Challenges specific to certain industries</a:t>
            </a:r>
            <a:endParaRPr lang="en-US" altLang="en-US" smtClean="0"/>
          </a:p>
          <a:p>
            <a:pPr lvl="1"/>
            <a:endParaRPr lang="en-US" altLang="en-US" dirty="0" smtClean="0"/>
          </a:p>
        </p:txBody>
      </p:sp>
    </p:spTree>
    <p:extLst>
      <p:ext uri="{BB962C8B-B14F-4D97-AF65-F5344CB8AC3E}">
        <p14:creationId xmlns:p14="http://schemas.microsoft.com/office/powerpoint/2010/main" val="3980231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Who has to be concerned with IRCA?</a:t>
            </a:r>
            <a:endParaRPr lang="en-US" altLang="en-US" dirty="0" smtClean="0"/>
          </a:p>
        </p:txBody>
      </p:sp>
      <p:sp>
        <p:nvSpPr>
          <p:cNvPr id="3" name="Content Placeholder 2"/>
          <p:cNvSpPr>
            <a:spLocks noGrp="1"/>
          </p:cNvSpPr>
          <p:nvPr>
            <p:ph idx="1"/>
          </p:nvPr>
        </p:nvSpPr>
        <p:spPr/>
        <p:txBody>
          <a:bodyPr/>
          <a:lstStyle/>
          <a:p>
            <a:r>
              <a:rPr lang="en-US" sz="2000" dirty="0" smtClean="0"/>
              <a:t>Employee: An individual who provides services or labor for wages or other remuneration.  (Hired after November 6, 1986)</a:t>
            </a:r>
          </a:p>
          <a:p>
            <a:pPr lvl="1"/>
            <a:r>
              <a:rPr lang="en-US" sz="2000" dirty="0" smtClean="0"/>
              <a:t>Not an employee: Casual Hire</a:t>
            </a:r>
          </a:p>
          <a:p>
            <a:pPr lvl="2"/>
            <a:r>
              <a:rPr lang="en-US" sz="2000" dirty="0" smtClean="0"/>
              <a:t>Sporadic, irregular or intermittent employment (such as a domestic worker)</a:t>
            </a:r>
          </a:p>
          <a:p>
            <a:pPr lvl="1"/>
            <a:r>
              <a:rPr lang="en-US" sz="2000" dirty="0" smtClean="0"/>
              <a:t>Maybe an employee?: Volunteer</a:t>
            </a:r>
          </a:p>
          <a:p>
            <a:pPr lvl="2"/>
            <a:r>
              <a:rPr lang="en-US" sz="2000" dirty="0" smtClean="0"/>
              <a:t>There is a distinction between volunteer positions, which are charitable in nature, and unpaid employment for which a worker would have been hired if not for the unpaid worker</a:t>
            </a:r>
          </a:p>
          <a:p>
            <a:pPr lvl="1"/>
            <a:r>
              <a:rPr lang="en-US" sz="2000" dirty="0" smtClean="0"/>
              <a:t>Not an employee: Owner with meaningful control vs. minority share owner</a:t>
            </a:r>
            <a:endParaRPr lang="en-US" sz="2000" dirty="0"/>
          </a:p>
        </p:txBody>
      </p:sp>
    </p:spTree>
    <p:extLst>
      <p:ext uri="{BB962C8B-B14F-4D97-AF65-F5344CB8AC3E}">
        <p14:creationId xmlns:p14="http://schemas.microsoft.com/office/powerpoint/2010/main" val="565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Independent Contractors</a:t>
            </a:r>
            <a:endParaRPr lang="en-US" altLang="en-US" dirty="0" smtClean="0"/>
          </a:p>
        </p:txBody>
      </p:sp>
      <p:sp>
        <p:nvSpPr>
          <p:cNvPr id="16387" name="Content Placeholder 2"/>
          <p:cNvSpPr>
            <a:spLocks noGrp="1"/>
          </p:cNvSpPr>
          <p:nvPr>
            <p:ph idx="1"/>
          </p:nvPr>
        </p:nvSpPr>
        <p:spPr/>
        <p:txBody>
          <a:bodyPr/>
          <a:lstStyle/>
          <a:p>
            <a:r>
              <a:rPr lang="en-US" altLang="en-US" smtClean="0"/>
              <a:t>Not an employee: Independent contractor</a:t>
            </a:r>
          </a:p>
          <a:p>
            <a:pPr lvl="1"/>
            <a:r>
              <a:rPr lang="en-US" altLang="en-US" smtClean="0"/>
              <a:t>An individual/entity who carries on independent business, contracts to do a piece of work according to his/her own means and methods and is subject to control only as to results. 8 CFR §274a.1(j)</a:t>
            </a:r>
          </a:p>
          <a:p>
            <a:pPr lvl="1"/>
            <a:r>
              <a:rPr lang="en-US" altLang="en-US" smtClean="0"/>
              <a:t>Hot trend in enforcement: </a:t>
            </a:r>
          </a:p>
          <a:p>
            <a:pPr lvl="2"/>
            <a:r>
              <a:rPr lang="en-US" altLang="en-US" smtClean="0"/>
              <a:t>challenging Employer’s classification of individual as an independent contractor</a:t>
            </a:r>
          </a:p>
          <a:p>
            <a:pPr lvl="1"/>
            <a:r>
              <a:rPr lang="en-US" altLang="en-US" smtClean="0"/>
              <a:t>Can’t use classification of independent contractor to get around knowledge of lack of authorization </a:t>
            </a:r>
          </a:p>
          <a:p>
            <a:endParaRPr lang="en-US" altLang="en-US" dirty="0" smtClean="0"/>
          </a:p>
        </p:txBody>
      </p:sp>
    </p:spTree>
    <p:extLst>
      <p:ext uri="{BB962C8B-B14F-4D97-AF65-F5344CB8AC3E}">
        <p14:creationId xmlns:p14="http://schemas.microsoft.com/office/powerpoint/2010/main" val="231596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en-US" altLang="en-US" smtClean="0"/>
              <a:t>Basis for U.S. work authorization </a:t>
            </a:r>
            <a:endParaRPr lang="en-US" altLang="en-US" dirty="0" smtClean="0"/>
          </a:p>
        </p:txBody>
      </p:sp>
      <p:sp>
        <p:nvSpPr>
          <p:cNvPr id="29699" name="Rectangle 3"/>
          <p:cNvSpPr>
            <a:spLocks noGrp="1"/>
          </p:cNvSpPr>
          <p:nvPr>
            <p:ph idx="1"/>
          </p:nvPr>
        </p:nvSpPr>
        <p:spPr/>
        <p:txBody>
          <a:bodyPr/>
          <a:lstStyle/>
          <a:p>
            <a:r>
              <a:rPr lang="en-US" altLang="en-US" smtClean="0"/>
              <a:t>Citizenship or Nationality</a:t>
            </a:r>
          </a:p>
          <a:p>
            <a:r>
              <a:rPr lang="en-US" altLang="en-US" smtClean="0"/>
              <a:t>Through U.S. Citizenship and Immigration Services (USCIS)</a:t>
            </a:r>
          </a:p>
          <a:p>
            <a:pPr lvl="1"/>
            <a:r>
              <a:rPr lang="en-US" altLang="en-US" smtClean="0"/>
              <a:t>Employment Incident to Status</a:t>
            </a:r>
            <a:br>
              <a:rPr lang="en-US" altLang="en-US" smtClean="0"/>
            </a:br>
            <a:r>
              <a:rPr lang="en-US" altLang="en-US" smtClean="0"/>
              <a:t>for Any Employer</a:t>
            </a:r>
          </a:p>
          <a:p>
            <a:pPr lvl="1"/>
            <a:r>
              <a:rPr lang="en-US" altLang="en-US" smtClean="0"/>
              <a:t>Employment Incident to Status</a:t>
            </a:r>
            <a:br>
              <a:rPr lang="en-US" altLang="en-US" smtClean="0"/>
            </a:br>
            <a:r>
              <a:rPr lang="en-US" altLang="en-US" smtClean="0"/>
              <a:t>for Specific Employer</a:t>
            </a:r>
          </a:p>
          <a:p>
            <a:pPr lvl="1"/>
            <a:r>
              <a:rPr lang="en-US" altLang="en-US" smtClean="0"/>
              <a:t>Others who can apply for work authorization from USCIS</a:t>
            </a:r>
          </a:p>
          <a:p>
            <a:endParaRPr lang="en-US" altLang="en-US" dirty="0" smtClean="0"/>
          </a:p>
        </p:txBody>
      </p:sp>
    </p:spTree>
    <p:extLst>
      <p:ext uri="{BB962C8B-B14F-4D97-AF65-F5344CB8AC3E}">
        <p14:creationId xmlns:p14="http://schemas.microsoft.com/office/powerpoint/2010/main" val="2222176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altLang="en-US" smtClean="0"/>
              <a:t>The I-9 </a:t>
            </a:r>
            <a:br>
              <a:rPr lang="en-US" altLang="en-US" smtClean="0"/>
            </a:br>
            <a:r>
              <a:rPr lang="en-US" altLang="en-US" smtClean="0"/>
              <a:t>Implements the Requirements of IRCA</a:t>
            </a:r>
            <a:endParaRPr lang="en-US" altLang="en-US" dirty="0" smtClean="0"/>
          </a:p>
        </p:txBody>
      </p:sp>
      <p:sp>
        <p:nvSpPr>
          <p:cNvPr id="3" name="Content Placeholder 2"/>
          <p:cNvSpPr>
            <a:spLocks noGrp="1"/>
          </p:cNvSpPr>
          <p:nvPr>
            <p:ph idx="1"/>
          </p:nvPr>
        </p:nvSpPr>
        <p:spPr/>
        <p:txBody>
          <a:bodyPr>
            <a:normAutofit fontScale="85000" lnSpcReduction="20000"/>
          </a:bodyPr>
          <a:lstStyle/>
          <a:p>
            <a:r>
              <a:rPr lang="en-US" smtClean="0"/>
              <a:t>Must complete an I-9 even if also using e-verify</a:t>
            </a:r>
          </a:p>
          <a:p>
            <a:r>
              <a:rPr lang="en-US" smtClean="0"/>
              <a:t>New form as of 3/18/13 – using an old form is a substantive violation</a:t>
            </a:r>
          </a:p>
          <a:p>
            <a:r>
              <a:rPr lang="en-US" smtClean="0"/>
              <a:t>Must complete for all employees hired after November 6, 1986.</a:t>
            </a:r>
          </a:p>
          <a:p>
            <a:pPr lvl="1"/>
            <a:r>
              <a:rPr lang="en-US" smtClean="0"/>
              <a:t>And for all re-hired employees who have not been working for the Employer for more than 12 months.</a:t>
            </a:r>
          </a:p>
          <a:p>
            <a:r>
              <a:rPr lang="en-US" smtClean="0"/>
              <a:t>Rising numbers of I-9 compliance audits </a:t>
            </a:r>
          </a:p>
          <a:p>
            <a:r>
              <a:rPr lang="en-US" smtClean="0"/>
              <a:t>Purpose is to establish identity and work authorization</a:t>
            </a:r>
          </a:p>
          <a:p>
            <a:r>
              <a:rPr lang="en-US" smtClean="0"/>
              <a:t>Not a screening tool</a:t>
            </a:r>
          </a:p>
          <a:p>
            <a:r>
              <a:rPr lang="en-US" smtClean="0"/>
              <a:t>Recent case involving 7-Eleven: no other scheme or system” an employer wishes to use may “circumvent or replace the Form I-9 completion and retention requirements…”</a:t>
            </a:r>
          </a:p>
          <a:p>
            <a:endParaRPr lang="en-US" dirty="0"/>
          </a:p>
        </p:txBody>
      </p:sp>
    </p:spTree>
    <p:extLst>
      <p:ext uri="{BB962C8B-B14F-4D97-AF65-F5344CB8AC3E}">
        <p14:creationId xmlns:p14="http://schemas.microsoft.com/office/powerpoint/2010/main" val="457656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US" altLang="en-US" smtClean="0"/>
              <a:t>Avoiding Discrimination Claims in the I-9 process </a:t>
            </a:r>
            <a:endParaRPr lang="en-US" altLang="en-US" dirty="0" smtClean="0"/>
          </a:p>
        </p:txBody>
      </p:sp>
      <p:sp>
        <p:nvSpPr>
          <p:cNvPr id="27651" name="Rectangle 3"/>
          <p:cNvSpPr>
            <a:spLocks noGrp="1"/>
          </p:cNvSpPr>
          <p:nvPr>
            <p:ph idx="1"/>
          </p:nvPr>
        </p:nvSpPr>
        <p:spPr/>
        <p:txBody>
          <a:bodyPr>
            <a:normAutofit fontScale="77500" lnSpcReduction="20000"/>
          </a:bodyPr>
          <a:lstStyle/>
          <a:p>
            <a:r>
              <a:rPr lang="en-US" smtClean="0"/>
              <a:t>IRCA established anti-discrimination provisions designed to keep employers from discriminating against people because of accent, national origin, a “foreign” look and also prohibits document abuse.</a:t>
            </a:r>
          </a:p>
          <a:p>
            <a:r>
              <a:rPr lang="en-US" smtClean="0"/>
              <a:t>How is this achieved: Uniformity, Uniformity, Uniformity</a:t>
            </a:r>
          </a:p>
          <a:p>
            <a:r>
              <a:rPr lang="en-US" smtClean="0"/>
              <a:t>Avoid treating international employees differently. </a:t>
            </a:r>
          </a:p>
          <a:p>
            <a:r>
              <a:rPr lang="en-US" smtClean="0"/>
              <a:t>Employee should always be given the choice of what documentation to present.</a:t>
            </a:r>
          </a:p>
          <a:p>
            <a:r>
              <a:rPr lang="en-US" smtClean="0"/>
              <a:t>You cannot ask to see specific immigration documentation. (But, may have a duty to verify status and in the e-verify context may have need to see/ request documentation).</a:t>
            </a:r>
          </a:p>
          <a:p>
            <a:r>
              <a:rPr lang="en-US" smtClean="0"/>
              <a:t>Do not over-document – stay on one side or the other of the “documentary line” dividing List A documents from List B and C.  </a:t>
            </a:r>
          </a:p>
          <a:p>
            <a:endParaRPr lang="en-US" dirty="0"/>
          </a:p>
        </p:txBody>
      </p:sp>
    </p:spTree>
    <p:extLst>
      <p:ext uri="{BB962C8B-B14F-4D97-AF65-F5344CB8AC3E}">
        <p14:creationId xmlns:p14="http://schemas.microsoft.com/office/powerpoint/2010/main" val="3599425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US" altLang="en-US" smtClean="0"/>
              <a:t>When Must the I-9 be Completed?</a:t>
            </a:r>
            <a:endParaRPr lang="en-US" altLang="en-US" dirty="0" smtClean="0"/>
          </a:p>
        </p:txBody>
      </p:sp>
      <p:sp>
        <p:nvSpPr>
          <p:cNvPr id="22531" name="Rectangle 3"/>
          <p:cNvSpPr>
            <a:spLocks noGrp="1"/>
          </p:cNvSpPr>
          <p:nvPr>
            <p:ph idx="1"/>
          </p:nvPr>
        </p:nvSpPr>
        <p:spPr/>
        <p:txBody>
          <a:bodyPr/>
          <a:lstStyle/>
          <a:p>
            <a:r>
              <a:rPr lang="en-US" altLang="en-US" smtClean="0"/>
              <a:t>Section 1 –  Completed by the employee at the time employment begins</a:t>
            </a:r>
          </a:p>
          <a:p>
            <a:r>
              <a:rPr lang="en-US" altLang="en-US" smtClean="0"/>
              <a:t>Section 2 – Completed by the employer by the 3rd day of employment. (By the 1st day of employment if the individual will work 3 or fewer days)</a:t>
            </a:r>
          </a:p>
          <a:p>
            <a:pPr lvl="1"/>
            <a:r>
              <a:rPr lang="en-US" altLang="en-US" smtClean="0"/>
              <a:t>The Monday – Thursday rule per DHS publications</a:t>
            </a:r>
          </a:p>
          <a:p>
            <a:r>
              <a:rPr lang="en-US" altLang="en-US" smtClean="0"/>
              <a:t>Section 3 – Completed by the expiration date of the foreign national’s work permission</a:t>
            </a:r>
            <a:endParaRPr lang="en-US" altLang="en-US" dirty="0" smtClean="0"/>
          </a:p>
        </p:txBody>
      </p:sp>
    </p:spTree>
    <p:extLst>
      <p:ext uri="{BB962C8B-B14F-4D97-AF65-F5344CB8AC3E}">
        <p14:creationId xmlns:p14="http://schemas.microsoft.com/office/powerpoint/2010/main" val="1551918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altLang="en-US" smtClean="0"/>
              <a:t>Section 1</a:t>
            </a:r>
            <a:endParaRPr lang="en-US" altLang="en-US" dirty="0" smtClean="0"/>
          </a:p>
        </p:txBody>
      </p:sp>
      <p:sp>
        <p:nvSpPr>
          <p:cNvPr id="24579" name="Rectangle 3"/>
          <p:cNvSpPr>
            <a:spLocks noGrp="1"/>
          </p:cNvSpPr>
          <p:nvPr>
            <p:ph idx="1"/>
          </p:nvPr>
        </p:nvSpPr>
        <p:spPr/>
        <p:txBody>
          <a:bodyPr/>
          <a:lstStyle/>
          <a:p>
            <a:r>
              <a:rPr lang="en-US" altLang="en-US" smtClean="0"/>
              <a:t>To be completed by the employee</a:t>
            </a:r>
          </a:p>
          <a:p>
            <a:r>
              <a:rPr lang="en-US" altLang="en-US" smtClean="0"/>
              <a:t>Employer’s role in Section 1 is to review it for completeness. Make sure the employee signs and dates the form.  If not, employer assumes liability for false statements in Section 1</a:t>
            </a:r>
          </a:p>
          <a:p>
            <a:r>
              <a:rPr lang="en-US" altLang="en-US" smtClean="0"/>
              <a:t>One of the most common errors</a:t>
            </a:r>
          </a:p>
          <a:p>
            <a:endParaRPr lang="en-US" altLang="en-US" dirty="0" smtClean="0"/>
          </a:p>
        </p:txBody>
      </p:sp>
    </p:spTree>
    <p:extLst>
      <p:ext uri="{BB962C8B-B14F-4D97-AF65-F5344CB8AC3E}">
        <p14:creationId xmlns:p14="http://schemas.microsoft.com/office/powerpoint/2010/main" val="2173965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2662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9536" y="274638"/>
            <a:ext cx="7689047" cy="5849937"/>
          </a:xfrm>
        </p:spPr>
      </p:pic>
    </p:spTree>
    <p:extLst>
      <p:ext uri="{BB962C8B-B14F-4D97-AF65-F5344CB8AC3E}">
        <p14:creationId xmlns:p14="http://schemas.microsoft.com/office/powerpoint/2010/main" val="4205532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altLang="en-US" smtClean="0"/>
              <a:t>Section 1 problem areas</a:t>
            </a:r>
            <a:endParaRPr lang="en-US" altLang="en-US" dirty="0" smtClean="0"/>
          </a:p>
        </p:txBody>
      </p:sp>
      <p:sp>
        <p:nvSpPr>
          <p:cNvPr id="39939" name="Rectangle 3"/>
          <p:cNvSpPr>
            <a:spLocks noGrp="1"/>
          </p:cNvSpPr>
          <p:nvPr>
            <p:ph idx="1"/>
          </p:nvPr>
        </p:nvSpPr>
        <p:spPr/>
        <p:txBody>
          <a:bodyPr>
            <a:normAutofit fontScale="92500" lnSpcReduction="20000"/>
          </a:bodyPr>
          <a:lstStyle/>
          <a:p>
            <a:r>
              <a:rPr lang="en-US" altLang="en-US" smtClean="0"/>
              <a:t>Social Security Number: Often foreign nationals have applied for, but do not yet have, a Social Security number. They should write “pending” in the box. Do not leave this item blank; the blank space can be considered to be a technical paperwork violation.  The form should be updated once the SSN is received.  Any changes should be initialed and dated.</a:t>
            </a:r>
          </a:p>
          <a:p>
            <a:pPr lvl="1"/>
            <a:r>
              <a:rPr lang="en-US" altLang="en-US" smtClean="0"/>
              <a:t>HOWEVER – if you are using e-verify, a SSN is mandatory for e-verify.</a:t>
            </a:r>
          </a:p>
          <a:p>
            <a:r>
              <a:rPr lang="en-US" altLang="en-US" smtClean="0"/>
              <a:t>Failing to have section 1 signed is a substantial violation</a:t>
            </a:r>
          </a:p>
          <a:p>
            <a:r>
              <a:rPr lang="en-US" altLang="en-US" smtClean="0"/>
              <a:t>Failing to have Employee check a box regarding status is a substantial violation</a:t>
            </a:r>
          </a:p>
          <a:p>
            <a:r>
              <a:rPr lang="en-US" altLang="en-US" smtClean="0"/>
              <a:t>Leaving any of the items blank</a:t>
            </a:r>
          </a:p>
          <a:p>
            <a:endParaRPr lang="en-US" altLang="en-US" smtClean="0"/>
          </a:p>
          <a:p>
            <a:endParaRPr lang="en-US" altLang="en-US" dirty="0"/>
          </a:p>
        </p:txBody>
      </p:sp>
    </p:spTree>
    <p:extLst>
      <p:ext uri="{BB962C8B-B14F-4D97-AF65-F5344CB8AC3E}">
        <p14:creationId xmlns:p14="http://schemas.microsoft.com/office/powerpoint/2010/main" val="443771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altLang="en-US" smtClean="0"/>
              <a:t>Employer’s Role in Section 2</a:t>
            </a:r>
            <a:endParaRPr lang="en-US" altLang="en-US" dirty="0" smtClean="0"/>
          </a:p>
        </p:txBody>
      </p:sp>
      <p:sp>
        <p:nvSpPr>
          <p:cNvPr id="40963" name="Rectangle 3"/>
          <p:cNvSpPr>
            <a:spLocks noGrp="1"/>
          </p:cNvSpPr>
          <p:nvPr>
            <p:ph idx="1"/>
          </p:nvPr>
        </p:nvSpPr>
        <p:spPr/>
        <p:txBody>
          <a:bodyPr>
            <a:normAutofit fontScale="70000" lnSpcReduction="20000"/>
          </a:bodyPr>
          <a:lstStyle/>
          <a:p>
            <a:r>
              <a:rPr lang="en-US" altLang="en-US" smtClean="0"/>
              <a:t>Establish the identity of the employee</a:t>
            </a:r>
          </a:p>
          <a:p>
            <a:pPr lvl="1"/>
            <a:r>
              <a:rPr lang="en-US" altLang="en-US" smtClean="0"/>
              <a:t>Verify the person is who he/she says he/she is by looking at the photo ID and seeing if it relates to the person</a:t>
            </a:r>
          </a:p>
          <a:p>
            <a:r>
              <a:rPr lang="en-US" altLang="en-US" smtClean="0"/>
              <a:t>Verify employment eligibility</a:t>
            </a:r>
          </a:p>
          <a:p>
            <a:r>
              <a:rPr lang="en-US" altLang="en-US" smtClean="0"/>
              <a:t>The person who completes section two must be the person examining ORIGINAL documents.  It is not sufficient to exam copies of documents. US v. ESSG, II</a:t>
            </a:r>
          </a:p>
          <a:p>
            <a:r>
              <a:rPr lang="en-US" altLang="en-US" smtClean="0"/>
              <a:t>Verification must occur in-person; no provisions for verifying identity via Skype, etc. </a:t>
            </a:r>
          </a:p>
          <a:p>
            <a:r>
              <a:rPr lang="en-US" altLang="en-US" smtClean="0"/>
              <a:t>Failure to timely complete section 2 or sign can be substantive violation- don’t backdate!</a:t>
            </a:r>
          </a:p>
          <a:p>
            <a:r>
              <a:rPr lang="en-US" altLang="en-US" smtClean="0"/>
              <a:t>In Hartmann Studios, the employer failed to sign the Section 2 certification on 800 occasions. This led to a penalty of over $600,000.</a:t>
            </a:r>
            <a:endParaRPr lang="en-US" altLang="en-US" dirty="0" smtClean="0"/>
          </a:p>
        </p:txBody>
      </p:sp>
    </p:spTree>
    <p:extLst>
      <p:ext uri="{BB962C8B-B14F-4D97-AF65-F5344CB8AC3E}">
        <p14:creationId xmlns:p14="http://schemas.microsoft.com/office/powerpoint/2010/main" val="4126076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en-US" altLang="en-US" smtClean="0"/>
              <a:t>Definitions</a:t>
            </a:r>
            <a:endParaRPr lang="en-US" altLang="en-US" dirty="0" smtClean="0"/>
          </a:p>
        </p:txBody>
      </p:sp>
      <p:sp>
        <p:nvSpPr>
          <p:cNvPr id="7171" name="Rectangle 3"/>
          <p:cNvSpPr>
            <a:spLocks noGrp="1"/>
          </p:cNvSpPr>
          <p:nvPr>
            <p:ph idx="1"/>
          </p:nvPr>
        </p:nvSpPr>
        <p:spPr/>
        <p:txBody>
          <a:bodyPr/>
          <a:lstStyle/>
          <a:p>
            <a:r>
              <a:rPr lang="en-US" altLang="en-US" sz="3000" dirty="0" smtClean="0"/>
              <a:t>Citizen: Fully admitted to our political and economic community. </a:t>
            </a:r>
          </a:p>
          <a:p>
            <a:r>
              <a:rPr lang="en-US" altLang="en-US" sz="3000" dirty="0" smtClean="0"/>
              <a:t>Immigrant:  Legally come to the U.S. to live and work permanently.</a:t>
            </a:r>
          </a:p>
          <a:p>
            <a:r>
              <a:rPr lang="en-US" altLang="en-US" sz="3000" dirty="0" smtClean="0"/>
              <a:t>Non-immigrant:  Come to the U.S. for specific purpose, limited period of time.</a:t>
            </a:r>
          </a:p>
          <a:p>
            <a:r>
              <a:rPr lang="en-US" altLang="en-US" sz="3000" dirty="0" smtClean="0"/>
              <a:t>Other:  Live in U.S. with government permission, but are neither non-immigrants nor immigrants.</a:t>
            </a:r>
          </a:p>
          <a:p>
            <a:r>
              <a:rPr lang="en-US" altLang="en-US" sz="3000" dirty="0" smtClean="0"/>
              <a:t>Undocumented:  Enter without inspection or by fraud, or stay has expired.</a:t>
            </a:r>
          </a:p>
          <a:p>
            <a:endParaRPr lang="en-US" altLang="en-US" dirty="0"/>
          </a:p>
        </p:txBody>
      </p:sp>
    </p:spTree>
    <p:extLst>
      <p:ext uri="{BB962C8B-B14F-4D97-AF65-F5344CB8AC3E}">
        <p14:creationId xmlns:p14="http://schemas.microsoft.com/office/powerpoint/2010/main" val="2633526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3174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119" y="453656"/>
            <a:ext cx="9365987" cy="5580431"/>
          </a:xfrm>
        </p:spPr>
      </p:pic>
    </p:spTree>
    <p:extLst>
      <p:ext uri="{BB962C8B-B14F-4D97-AF65-F5344CB8AC3E}">
        <p14:creationId xmlns:p14="http://schemas.microsoft.com/office/powerpoint/2010/main" val="1360679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altLang="en-US" smtClean="0"/>
              <a:t>List A vs. List B and C</a:t>
            </a:r>
            <a:endParaRPr lang="en-US" altLang="en-US" dirty="0" smtClean="0"/>
          </a:p>
        </p:txBody>
      </p:sp>
      <p:sp>
        <p:nvSpPr>
          <p:cNvPr id="33795" name="Rectangle 3"/>
          <p:cNvSpPr>
            <a:spLocks noGrp="1"/>
          </p:cNvSpPr>
          <p:nvPr>
            <p:ph idx="1"/>
          </p:nvPr>
        </p:nvSpPr>
        <p:spPr/>
        <p:txBody>
          <a:bodyPr/>
          <a:lstStyle/>
          <a:p>
            <a:r>
              <a:rPr lang="en-US" smtClean="0"/>
              <a:t>List A – establish BOTH identity and work authorization</a:t>
            </a:r>
          </a:p>
          <a:p>
            <a:pPr lvl="1"/>
            <a:r>
              <a:rPr lang="en-US" smtClean="0"/>
              <a:t>US passport; green card; unexpired work card; foreign passport and valid I-94 (either old paper version or new printed copy of online version)</a:t>
            </a:r>
          </a:p>
          <a:p>
            <a:r>
              <a:rPr lang="en-US" smtClean="0"/>
              <a:t>List B – Identity only</a:t>
            </a:r>
          </a:p>
          <a:p>
            <a:pPr lvl="1"/>
            <a:r>
              <a:rPr lang="en-US" smtClean="0"/>
              <a:t>Driver’s license, state ID, school ID, military card, etc.</a:t>
            </a:r>
          </a:p>
          <a:p>
            <a:r>
              <a:rPr lang="en-US" smtClean="0"/>
              <a:t>List C – work authorization only</a:t>
            </a:r>
          </a:p>
          <a:p>
            <a:pPr lvl="1"/>
            <a:r>
              <a:rPr lang="en-US" smtClean="0"/>
              <a:t>SS card</a:t>
            </a:r>
            <a:endParaRPr lang="en-US" dirty="0" smtClean="0"/>
          </a:p>
        </p:txBody>
      </p:sp>
    </p:spTree>
    <p:extLst>
      <p:ext uri="{BB962C8B-B14F-4D97-AF65-F5344CB8AC3E}">
        <p14:creationId xmlns:p14="http://schemas.microsoft.com/office/powerpoint/2010/main" val="542191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altLang="en-US" smtClean="0"/>
              <a:t>Reviewing the Documents</a:t>
            </a:r>
            <a:endParaRPr lang="en-US" altLang="en-US" dirty="0" smtClean="0"/>
          </a:p>
        </p:txBody>
      </p:sp>
      <p:sp>
        <p:nvSpPr>
          <p:cNvPr id="34819" name="Rectangle 3"/>
          <p:cNvSpPr>
            <a:spLocks noGrp="1"/>
          </p:cNvSpPr>
          <p:nvPr>
            <p:ph idx="1"/>
          </p:nvPr>
        </p:nvSpPr>
        <p:spPr/>
        <p:txBody>
          <a:bodyPr/>
          <a:lstStyle/>
          <a:p>
            <a:r>
              <a:rPr lang="en-US" altLang="en-US" sz="2800" dirty="0" smtClean="0"/>
              <a:t>If documents appear to be genuine, you must accept them, unless you have  knowledge to the contrary.</a:t>
            </a:r>
          </a:p>
          <a:p>
            <a:r>
              <a:rPr lang="en-US" altLang="en-US" sz="2800" dirty="0" smtClean="0"/>
              <a:t>However, if you have knowledge that they are not right, you must explore further.</a:t>
            </a:r>
          </a:p>
          <a:p>
            <a:r>
              <a:rPr lang="en-US" altLang="en-US" sz="2800" dirty="0" smtClean="0"/>
              <a:t>When the employer believes that a conflict is presented between the employee's statements regarding employment eligibility in Section 1 of the I-9 form and the documents presented by the employee under Section 2, the employer may need to inquire further, but must be extremely careful not to engage in an unfair immigration-related employment practices.</a:t>
            </a:r>
            <a:endParaRPr lang="en-US" altLang="en-US" sz="2800" dirty="0" smtClean="0"/>
          </a:p>
        </p:txBody>
      </p:sp>
    </p:spTree>
    <p:extLst>
      <p:ext uri="{BB962C8B-B14F-4D97-AF65-F5344CB8AC3E}">
        <p14:creationId xmlns:p14="http://schemas.microsoft.com/office/powerpoint/2010/main" val="2230745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US" altLang="en-US" smtClean="0"/>
              <a:t>Copying Supporting Documentation</a:t>
            </a:r>
            <a:endParaRPr lang="en-US" altLang="en-US" dirty="0" smtClean="0"/>
          </a:p>
        </p:txBody>
      </p:sp>
      <p:sp>
        <p:nvSpPr>
          <p:cNvPr id="36867" name="Rectangle 3"/>
          <p:cNvSpPr>
            <a:spLocks noGrp="1"/>
          </p:cNvSpPr>
          <p:nvPr>
            <p:ph idx="1"/>
          </p:nvPr>
        </p:nvSpPr>
        <p:spPr/>
        <p:txBody>
          <a:bodyPr/>
          <a:lstStyle/>
          <a:p>
            <a:r>
              <a:rPr lang="en-US" altLang="en-US" smtClean="0"/>
              <a:t>If copies are going to be made, they must be made of documents presented by ALL employees, not just the foreign ones. </a:t>
            </a:r>
          </a:p>
          <a:p>
            <a:r>
              <a:rPr lang="en-US" altLang="en-US" smtClean="0"/>
              <a:t>If using e-verify, may be required to make copies of certain documents.</a:t>
            </a:r>
          </a:p>
          <a:p>
            <a:r>
              <a:rPr lang="en-US" altLang="en-US" smtClean="0"/>
              <a:t>Copies of documents must be kept with the I-9s. </a:t>
            </a:r>
            <a:endParaRPr lang="en-US" altLang="en-US" dirty="0" smtClean="0"/>
          </a:p>
        </p:txBody>
      </p:sp>
    </p:spTree>
    <p:extLst>
      <p:ext uri="{BB962C8B-B14F-4D97-AF65-F5344CB8AC3E}">
        <p14:creationId xmlns:p14="http://schemas.microsoft.com/office/powerpoint/2010/main" val="4050591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altLang="en-US" smtClean="0"/>
              <a:t>Section 3 of the I-9</a:t>
            </a:r>
            <a:endParaRPr lang="en-US" altLang="en-US" dirty="0" smtClean="0"/>
          </a:p>
        </p:txBody>
      </p:sp>
      <p:sp>
        <p:nvSpPr>
          <p:cNvPr id="38915" name="Rectangle 3"/>
          <p:cNvSpPr>
            <a:spLocks noGrp="1"/>
          </p:cNvSpPr>
          <p:nvPr>
            <p:ph idx="1"/>
          </p:nvPr>
        </p:nvSpPr>
        <p:spPr/>
        <p:txBody>
          <a:bodyPr>
            <a:normAutofit fontScale="92500" lnSpcReduction="20000"/>
          </a:bodyPr>
          <a:lstStyle/>
          <a:p>
            <a:r>
              <a:rPr lang="en-US" altLang="en-US" smtClean="0"/>
              <a:t>Must be completed on or before the expiration date of the employment authorization indicated in either Section 1 or Section 2 of the original I-9.</a:t>
            </a:r>
          </a:p>
          <a:p>
            <a:r>
              <a:rPr lang="en-US" altLang="en-US" smtClean="0"/>
              <a:t>Employee need only show documentation establishing continued ability to work – identity documents not needed as employer should already “know” employee.</a:t>
            </a:r>
          </a:p>
          <a:p>
            <a:r>
              <a:rPr lang="en-US" altLang="en-US" smtClean="0"/>
              <a:t>Employer must record information on document(s) presented.</a:t>
            </a:r>
          </a:p>
          <a:p>
            <a:r>
              <a:rPr lang="en-US" altLang="en-US" smtClean="0"/>
              <a:t>May need to re-verify if employee presented evidence of temporary work permission.</a:t>
            </a:r>
          </a:p>
          <a:p>
            <a:r>
              <a:rPr lang="en-US" altLang="en-US" smtClean="0"/>
              <a:t>Not everyone must be reverified.  I.e. – do not reverify “green card”</a:t>
            </a:r>
          </a:p>
          <a:p>
            <a:endParaRPr lang="en-US" altLang="en-US" dirty="0" smtClean="0"/>
          </a:p>
        </p:txBody>
      </p:sp>
    </p:spTree>
    <p:extLst>
      <p:ext uri="{BB962C8B-B14F-4D97-AF65-F5344CB8AC3E}">
        <p14:creationId xmlns:p14="http://schemas.microsoft.com/office/powerpoint/2010/main" val="54015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r>
              <a:rPr lang="en-US" altLang="en-US" smtClean="0"/>
              <a:t>Retention calculation</a:t>
            </a:r>
            <a:endParaRPr lang="en-US" altLang="en-US" dirty="0" smtClean="0"/>
          </a:p>
        </p:txBody>
      </p:sp>
      <p:sp>
        <p:nvSpPr>
          <p:cNvPr id="40963" name="Rectangle 3"/>
          <p:cNvSpPr>
            <a:spLocks noGrp="1"/>
          </p:cNvSpPr>
          <p:nvPr>
            <p:ph idx="1"/>
          </p:nvPr>
        </p:nvSpPr>
        <p:spPr/>
        <p:txBody>
          <a:bodyPr>
            <a:normAutofit fontScale="62500" lnSpcReduction="20000"/>
          </a:bodyPr>
          <a:lstStyle/>
          <a:p>
            <a:r>
              <a:rPr lang="en-US" altLang="en-US" smtClean="0"/>
              <a:t>Retain at least 3 years after the date of hire, or one year after employment ends, whichever is the later date. </a:t>
            </a:r>
          </a:p>
          <a:p>
            <a:r>
              <a:rPr lang="en-US" altLang="en-US" smtClean="0"/>
              <a:t>A  - Date the employee began work for pay ?  </a:t>
            </a:r>
          </a:p>
          <a:p>
            <a:pPr lvl="1"/>
            <a:r>
              <a:rPr lang="en-US" altLang="en-US" smtClean="0"/>
              <a:t>Line 1 = 01/01/1995</a:t>
            </a:r>
          </a:p>
          <a:p>
            <a:r>
              <a:rPr lang="en-US" altLang="en-US" smtClean="0"/>
              <a:t>B -Add 3 years to the date on line 1. </a:t>
            </a:r>
          </a:p>
          <a:p>
            <a:pPr lvl="1"/>
            <a:r>
              <a:rPr lang="en-US" altLang="en-US" smtClean="0"/>
              <a:t>Line 2 = Line 1 plus 3 = 01/01/1998</a:t>
            </a:r>
          </a:p>
          <a:p>
            <a:r>
              <a:rPr lang="en-US" altLang="en-US" smtClean="0"/>
              <a:t>C -The date employment was terminated </a:t>
            </a:r>
          </a:p>
          <a:p>
            <a:pPr lvl="1"/>
            <a:r>
              <a:rPr lang="en-US" altLang="en-US" smtClean="0"/>
              <a:t>Line 3 = 01/01/1996 </a:t>
            </a:r>
          </a:p>
          <a:p>
            <a:r>
              <a:rPr lang="en-US" altLang="en-US" smtClean="0"/>
              <a:t>D - Add 1 year to the date on line 3. </a:t>
            </a:r>
          </a:p>
          <a:p>
            <a:pPr lvl="1"/>
            <a:r>
              <a:rPr lang="en-US" altLang="en-US" smtClean="0"/>
              <a:t>Line 4 -Termination plus one year = 01/01/1997</a:t>
            </a:r>
          </a:p>
          <a:p>
            <a:r>
              <a:rPr lang="en-US" altLang="en-US" smtClean="0"/>
              <a:t>E –Which date is later B or D (Line 2 or 4)? </a:t>
            </a:r>
          </a:p>
          <a:p>
            <a:endParaRPr lang="en-US" altLang="en-US" smtClean="0"/>
          </a:p>
          <a:p>
            <a:r>
              <a:rPr lang="en-US" altLang="en-US" smtClean="0"/>
              <a:t>The employer must retain Form I-9 until the date on Line C.</a:t>
            </a:r>
            <a:endParaRPr lang="en-US" altLang="en-US" dirty="0" smtClean="0"/>
          </a:p>
        </p:txBody>
      </p:sp>
    </p:spTree>
    <p:extLst>
      <p:ext uri="{BB962C8B-B14F-4D97-AF65-F5344CB8AC3E}">
        <p14:creationId xmlns:p14="http://schemas.microsoft.com/office/powerpoint/2010/main" val="2570165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en-US" altLang="en-US" smtClean="0"/>
              <a:t>I-9 training and compliance</a:t>
            </a:r>
            <a:endParaRPr lang="en-US" altLang="en-US" dirty="0" smtClean="0"/>
          </a:p>
        </p:txBody>
      </p:sp>
      <p:sp>
        <p:nvSpPr>
          <p:cNvPr id="41987" name="Rectangle 3"/>
          <p:cNvSpPr>
            <a:spLocks noGrp="1"/>
          </p:cNvSpPr>
          <p:nvPr>
            <p:ph idx="1"/>
          </p:nvPr>
        </p:nvSpPr>
        <p:spPr/>
        <p:txBody>
          <a:bodyPr/>
          <a:lstStyle/>
          <a:p>
            <a:r>
              <a:rPr lang="en-US" altLang="en-US" smtClean="0"/>
              <a:t>DHS regularly providing free webinars</a:t>
            </a:r>
          </a:p>
          <a:p>
            <a:r>
              <a:rPr lang="en-US" altLang="en-US" smtClean="0"/>
              <a:t>Good Q and As available on common I-9 issues</a:t>
            </a:r>
          </a:p>
          <a:p>
            <a:r>
              <a:rPr lang="en-US" altLang="en-US" smtClean="0"/>
              <a:t>E-verify newsletter</a:t>
            </a:r>
          </a:p>
          <a:p>
            <a:r>
              <a:rPr lang="en-US" altLang="en-US" smtClean="0">
                <a:hlinkClick r:id="rId2"/>
              </a:rPr>
              <a:t>www.uscis.gov/I-9Central</a:t>
            </a:r>
            <a:endParaRPr lang="en-US" altLang="en-US" smtClean="0"/>
          </a:p>
          <a:p>
            <a:r>
              <a:rPr lang="en-US" altLang="en-US" smtClean="0"/>
              <a:t>Employer is not entitled to cultivate deliberate ignorance or avoid acquiring knowledge</a:t>
            </a:r>
          </a:p>
          <a:p>
            <a:r>
              <a:rPr lang="en-US" altLang="en-US" smtClean="0"/>
              <a:t>Government is encouraging internal I-9 audits</a:t>
            </a:r>
          </a:p>
          <a:p>
            <a:endParaRPr lang="en-US" altLang="en-US" dirty="0" smtClean="0"/>
          </a:p>
        </p:txBody>
      </p:sp>
    </p:spTree>
    <p:extLst>
      <p:ext uri="{BB962C8B-B14F-4D97-AF65-F5344CB8AC3E}">
        <p14:creationId xmlns:p14="http://schemas.microsoft.com/office/powerpoint/2010/main" val="1214132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en-US" altLang="en-US" smtClean="0"/>
              <a:t>E-Verify</a:t>
            </a:r>
            <a:endParaRPr lang="en-US" altLang="en-US" dirty="0" smtClean="0"/>
          </a:p>
        </p:txBody>
      </p:sp>
      <p:sp>
        <p:nvSpPr>
          <p:cNvPr id="43011" name="Rectangle 3"/>
          <p:cNvSpPr>
            <a:spLocks noGrp="1"/>
          </p:cNvSpPr>
          <p:nvPr>
            <p:ph idx="1"/>
          </p:nvPr>
        </p:nvSpPr>
        <p:spPr/>
        <p:txBody>
          <a:bodyPr/>
          <a:lstStyle/>
          <a:p>
            <a:r>
              <a:rPr lang="en-US" altLang="en-US" smtClean="0"/>
              <a:t>A joint program between DHS and the SSA that uses an internet based automated system to verify the employment authorization of all newly hired employees.  </a:t>
            </a:r>
          </a:p>
          <a:p>
            <a:r>
              <a:rPr lang="en-US" altLang="en-US" smtClean="0"/>
              <a:t>The system compares information in the employee’s I-9 form against SSA and DHS databases. </a:t>
            </a:r>
          </a:p>
          <a:p>
            <a:r>
              <a:rPr lang="en-US" altLang="en-US" smtClean="0"/>
              <a:t>It does not replace the I-9 system. </a:t>
            </a:r>
          </a:p>
          <a:p>
            <a:r>
              <a:rPr lang="en-US" altLang="en-US" smtClean="0"/>
              <a:t>Required for certain federal and state contractors.  </a:t>
            </a:r>
            <a:endParaRPr lang="en-US" altLang="en-US" dirty="0" smtClean="0"/>
          </a:p>
        </p:txBody>
      </p:sp>
    </p:spTree>
    <p:extLst>
      <p:ext uri="{BB962C8B-B14F-4D97-AF65-F5344CB8AC3E}">
        <p14:creationId xmlns:p14="http://schemas.microsoft.com/office/powerpoint/2010/main" val="3817078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A few things about e-verify</a:t>
            </a:r>
            <a:endParaRPr lang="en-US" altLang="en-US" dirty="0" smtClean="0"/>
          </a:p>
        </p:txBody>
      </p:sp>
      <p:sp>
        <p:nvSpPr>
          <p:cNvPr id="3" name="Content Placeholder 2"/>
          <p:cNvSpPr>
            <a:spLocks noGrp="1"/>
          </p:cNvSpPr>
          <p:nvPr>
            <p:ph idx="1"/>
          </p:nvPr>
        </p:nvSpPr>
        <p:spPr/>
        <p:txBody>
          <a:bodyPr>
            <a:normAutofit fontScale="85000" lnSpcReduction="20000"/>
          </a:bodyPr>
          <a:lstStyle/>
          <a:p>
            <a:r>
              <a:rPr lang="en-US" smtClean="0"/>
              <a:t>E-Verify does not excuse you from completing I-9s</a:t>
            </a:r>
          </a:p>
          <a:p>
            <a:r>
              <a:rPr lang="en-US" smtClean="0"/>
              <a:t>SSN – I-9 not required; E-Verify mandatory</a:t>
            </a:r>
          </a:p>
          <a:p>
            <a:r>
              <a:rPr lang="en-US" smtClean="0"/>
              <a:t>E-Verify – List B document must contain a photo</a:t>
            </a:r>
          </a:p>
          <a:p>
            <a:r>
              <a:rPr lang="en-US" smtClean="0"/>
              <a:t>For both, may not ask to see a document that verifies A#, but if presents a green card (I-551) or EAD (work card) for the I-9, then MUST make a copy of it for E-Verify photo screening tool</a:t>
            </a:r>
          </a:p>
          <a:p>
            <a:r>
              <a:rPr lang="en-US" smtClean="0"/>
              <a:t>Establishes a rebuttable presumption that Employer has not knowingly hired an unauthorized alien</a:t>
            </a:r>
          </a:p>
          <a:p>
            <a:r>
              <a:rPr lang="en-US" smtClean="0"/>
              <a:t>Evidence of good faith compliance with IRCA</a:t>
            </a:r>
          </a:p>
          <a:p>
            <a:r>
              <a:rPr lang="en-US" smtClean="0"/>
              <a:t>Protections against criminal and civil liabilities </a:t>
            </a:r>
          </a:p>
          <a:p>
            <a:r>
              <a:rPr lang="en-US" smtClean="0"/>
              <a:t>Reduce risk of employing unauthorized workers</a:t>
            </a:r>
          </a:p>
          <a:p>
            <a:endParaRPr lang="en-US" dirty="0"/>
          </a:p>
        </p:txBody>
      </p:sp>
    </p:spTree>
    <p:extLst>
      <p:ext uri="{BB962C8B-B14F-4D97-AF65-F5344CB8AC3E}">
        <p14:creationId xmlns:p14="http://schemas.microsoft.com/office/powerpoint/2010/main" val="335086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altLang="en-US" smtClean="0"/>
              <a:t>Self-Check</a:t>
            </a:r>
            <a:endParaRPr lang="en-US" altLang="en-US" dirty="0" smtClean="0"/>
          </a:p>
        </p:txBody>
      </p:sp>
      <p:sp>
        <p:nvSpPr>
          <p:cNvPr id="133123" name="Rectangle 3"/>
          <p:cNvSpPr>
            <a:spLocks noGrp="1"/>
          </p:cNvSpPr>
          <p:nvPr>
            <p:ph idx="1"/>
          </p:nvPr>
        </p:nvSpPr>
        <p:spPr/>
        <p:txBody>
          <a:bodyPr/>
          <a:lstStyle/>
          <a:p>
            <a:r>
              <a:rPr lang="en-US" smtClean="0"/>
              <a:t>Self-Check is a free online service that lets workers verify their own eligibility to work in the U.S., and is;</a:t>
            </a:r>
          </a:p>
          <a:p>
            <a:r>
              <a:rPr lang="en-US" smtClean="0"/>
              <a:t>Now accessible to residents of 21 states (includes LA) and D.C. </a:t>
            </a:r>
          </a:p>
          <a:p>
            <a:r>
              <a:rPr lang="en-US" smtClean="0"/>
              <a:t>Check </a:t>
            </a:r>
            <a:r>
              <a:rPr lang="en-US" smtClean="0">
                <a:hlinkClick r:id="rId3"/>
              </a:rPr>
              <a:t>USCIS.gov/SelfCheck</a:t>
            </a:r>
            <a:r>
              <a:rPr lang="en-US" smtClean="0"/>
              <a:t> for a complete list of states</a:t>
            </a:r>
            <a:endParaRPr lang="en-US" dirty="0"/>
          </a:p>
        </p:txBody>
      </p:sp>
    </p:spTree>
    <p:extLst>
      <p:ext uri="{BB962C8B-B14F-4D97-AF65-F5344CB8AC3E}">
        <p14:creationId xmlns:p14="http://schemas.microsoft.com/office/powerpoint/2010/main" val="208465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altLang="en-US" smtClean="0"/>
              <a:t>Ways to Come to the United States</a:t>
            </a:r>
            <a:endParaRPr lang="en-US" altLang="en-US" dirty="0" smtClean="0"/>
          </a:p>
        </p:txBody>
      </p:sp>
      <p:sp>
        <p:nvSpPr>
          <p:cNvPr id="7171" name="Rectangle 3"/>
          <p:cNvSpPr>
            <a:spLocks noGrp="1"/>
          </p:cNvSpPr>
          <p:nvPr>
            <p:ph idx="1"/>
          </p:nvPr>
        </p:nvSpPr>
        <p:spPr/>
        <p:txBody>
          <a:bodyPr/>
          <a:lstStyle/>
          <a:p>
            <a:r>
              <a:rPr lang="en-US" altLang="en-US" smtClean="0"/>
              <a:t>Family</a:t>
            </a:r>
          </a:p>
          <a:p>
            <a:r>
              <a:rPr lang="en-US" altLang="en-US" smtClean="0"/>
              <a:t>Employment</a:t>
            </a:r>
          </a:p>
          <a:p>
            <a:r>
              <a:rPr lang="en-US" altLang="en-US" smtClean="0"/>
              <a:t>Asylees/Refugees</a:t>
            </a:r>
          </a:p>
          <a:p>
            <a:r>
              <a:rPr lang="en-US" altLang="en-US" smtClean="0"/>
              <a:t>Visa Lottery</a:t>
            </a:r>
          </a:p>
          <a:p>
            <a:r>
              <a:rPr lang="en-US" altLang="en-US" smtClean="0"/>
              <a:t>Investment</a:t>
            </a:r>
          </a:p>
          <a:p>
            <a:r>
              <a:rPr lang="en-US" altLang="en-US" smtClean="0"/>
              <a:t>Special Programs</a:t>
            </a:r>
          </a:p>
          <a:p>
            <a:endParaRPr lang="en-US" altLang="en-US" dirty="0" smtClean="0"/>
          </a:p>
        </p:txBody>
      </p:sp>
    </p:spTree>
    <p:extLst>
      <p:ext uri="{BB962C8B-B14F-4D97-AF65-F5344CB8AC3E}">
        <p14:creationId xmlns:p14="http://schemas.microsoft.com/office/powerpoint/2010/main" val="721265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altLang="en-US" smtClean="0"/>
              <a:t>E-verify Email Notification</a:t>
            </a:r>
            <a:endParaRPr lang="en-US" altLang="en-US" dirty="0" smtClean="0"/>
          </a:p>
        </p:txBody>
      </p:sp>
      <p:sp>
        <p:nvSpPr>
          <p:cNvPr id="48131" name="Rectangle 3"/>
          <p:cNvSpPr>
            <a:spLocks noGrp="1"/>
          </p:cNvSpPr>
          <p:nvPr>
            <p:ph idx="1"/>
          </p:nvPr>
        </p:nvSpPr>
        <p:spPr/>
        <p:txBody>
          <a:bodyPr>
            <a:normAutofit fontScale="85000" lnSpcReduction="20000"/>
          </a:bodyPr>
          <a:lstStyle/>
          <a:p>
            <a:r>
              <a:rPr lang="en-US" altLang="en-US" smtClean="0"/>
              <a:t>Recently, E-Verify announced e-mail notifications to employees when there is an information mismatch if employees voluntarily provide the information. </a:t>
            </a:r>
          </a:p>
          <a:p>
            <a:r>
              <a:rPr lang="en-US" altLang="en-US" smtClean="0"/>
              <a:t>The revised I-9 form allows employees to provide email. </a:t>
            </a:r>
          </a:p>
          <a:p>
            <a:r>
              <a:rPr lang="en-US" altLang="en-US" smtClean="0"/>
              <a:t>If a Tentative Nonconfirmation (TNC) is received, employees who have provided their e-mail address will be directly notified of the TNC.</a:t>
            </a:r>
          </a:p>
          <a:p>
            <a:r>
              <a:rPr lang="en-US" altLang="en-US" smtClean="0"/>
              <a:t>Employers will notice a new data field in E-Verify asking for the employee’s e-mail address.  When the employee provides an e-mail address on Form I-9, employers are required to enter it into E-Verify. The new e-mail notification process does not replace the current TNC process.  Employers are still required to notify employees of TNCs and their right to contest.</a:t>
            </a:r>
          </a:p>
          <a:p>
            <a:endParaRPr lang="en-US" altLang="en-US" smtClean="0"/>
          </a:p>
          <a:p>
            <a:endParaRPr lang="en-US" altLang="en-US" dirty="0" smtClean="0"/>
          </a:p>
        </p:txBody>
      </p:sp>
    </p:spTree>
    <p:extLst>
      <p:ext uri="{BB962C8B-B14F-4D97-AF65-F5344CB8AC3E}">
        <p14:creationId xmlns:p14="http://schemas.microsoft.com/office/powerpoint/2010/main" val="4029938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Penalties</a:t>
            </a:r>
            <a:endParaRPr lang="en-US" altLang="en-US" dirty="0" smtClean="0"/>
          </a:p>
        </p:txBody>
      </p:sp>
      <p:sp>
        <p:nvSpPr>
          <p:cNvPr id="99331" name="Content Placeholder 2"/>
          <p:cNvSpPr>
            <a:spLocks noGrp="1"/>
          </p:cNvSpPr>
          <p:nvPr>
            <p:ph idx="1"/>
          </p:nvPr>
        </p:nvSpPr>
        <p:spPr/>
        <p:txBody>
          <a:bodyPr>
            <a:normAutofit fontScale="77500" lnSpcReduction="20000"/>
          </a:bodyPr>
          <a:lstStyle/>
          <a:p>
            <a:r>
              <a:rPr lang="en-US" altLang="en-US" smtClean="0"/>
              <a:t>Since 2009: focus on auditing and investigating employers to reduce demand for illegal employment</a:t>
            </a:r>
          </a:p>
          <a:p>
            <a:r>
              <a:rPr lang="en-US" altLang="en-US" smtClean="0"/>
              <a:t>Also following priority enforcement memos – looking at industry related to national security</a:t>
            </a:r>
          </a:p>
          <a:p>
            <a:r>
              <a:rPr lang="en-US" altLang="en-US" smtClean="0"/>
              <a:t>knowingly hire and continuing to employ </a:t>
            </a:r>
          </a:p>
          <a:p>
            <a:r>
              <a:rPr lang="en-US" altLang="en-US" smtClean="0"/>
              <a:t>	= $375 to $16,000 per violation</a:t>
            </a:r>
          </a:p>
          <a:p>
            <a:r>
              <a:rPr lang="en-US" altLang="en-US" smtClean="0"/>
              <a:t>substantive violations </a:t>
            </a:r>
          </a:p>
          <a:p>
            <a:r>
              <a:rPr lang="en-US" altLang="en-US" smtClean="0"/>
              <a:t>	= $110 to $1,100 per violation. </a:t>
            </a:r>
          </a:p>
          <a:p>
            <a:r>
              <a:rPr lang="en-US" altLang="en-US" smtClean="0"/>
              <a:t>In determining penalty amounts, ICE considers five factors: the size of the business, good faith effort to comply, seriousness of violation, whether the violation involved unauthorized workers, and history of previous violations.</a:t>
            </a:r>
          </a:p>
          <a:p>
            <a:endParaRPr lang="en-US" altLang="en-US" dirty="0" smtClean="0"/>
          </a:p>
        </p:txBody>
      </p:sp>
    </p:spTree>
    <p:extLst>
      <p:ext uri="{BB962C8B-B14F-4D97-AF65-F5344CB8AC3E}">
        <p14:creationId xmlns:p14="http://schemas.microsoft.com/office/powerpoint/2010/main" val="2762146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Trends</a:t>
            </a:r>
            <a:endParaRPr lang="en-US" altLang="en-US" dirty="0" smtClean="0"/>
          </a:p>
        </p:txBody>
      </p:sp>
      <p:sp>
        <p:nvSpPr>
          <p:cNvPr id="51203" name="Content Placeholder 2"/>
          <p:cNvSpPr>
            <a:spLocks noGrp="1"/>
          </p:cNvSpPr>
          <p:nvPr>
            <p:ph idx="1"/>
          </p:nvPr>
        </p:nvSpPr>
        <p:spPr/>
        <p:txBody>
          <a:bodyPr>
            <a:normAutofit fontScale="85000" lnSpcReduction="10000"/>
          </a:bodyPr>
          <a:lstStyle/>
          <a:p>
            <a:r>
              <a:rPr lang="en-US" altLang="en-US" smtClean="0"/>
              <a:t>ICE collects about $16 million per year </a:t>
            </a:r>
          </a:p>
          <a:p>
            <a:pPr lvl="1"/>
            <a:r>
              <a:rPr lang="en-US" altLang="en-US" smtClean="0"/>
              <a:t>2004 = 3 audits</a:t>
            </a:r>
          </a:p>
          <a:p>
            <a:pPr lvl="1"/>
            <a:r>
              <a:rPr lang="en-US" altLang="en-US" smtClean="0"/>
              <a:t>2008 = 500 audits</a:t>
            </a:r>
          </a:p>
          <a:p>
            <a:pPr lvl="1"/>
            <a:r>
              <a:rPr lang="en-US" altLang="en-US" smtClean="0"/>
              <a:t>2012= 3,000 audits</a:t>
            </a:r>
          </a:p>
          <a:p>
            <a:r>
              <a:rPr lang="en-US" altLang="en-US" smtClean="0"/>
              <a:t>OCAHO lowered ICE proposed penalties on average by 32% in 2015</a:t>
            </a:r>
          </a:p>
          <a:p>
            <a:pPr lvl="1"/>
            <a:r>
              <a:rPr lang="en-US" altLang="en-US" smtClean="0"/>
              <a:t>Adjusted to mid-range of penalties</a:t>
            </a:r>
          </a:p>
          <a:p>
            <a:pPr lvl="1"/>
            <a:r>
              <a:rPr lang="en-US" altLang="en-US" smtClean="0"/>
              <a:t>Looked at size of company and ability to pay</a:t>
            </a:r>
          </a:p>
          <a:p>
            <a:r>
              <a:rPr lang="en-US" altLang="en-US" smtClean="0"/>
              <a:t>Major industries for enforcement</a:t>
            </a:r>
          </a:p>
          <a:p>
            <a:pPr lvl="1"/>
            <a:r>
              <a:rPr lang="en-US" altLang="en-US" smtClean="0"/>
              <a:t>Manufacturing/ Food Processing</a:t>
            </a:r>
          </a:p>
          <a:p>
            <a:pPr lvl="1"/>
            <a:r>
              <a:rPr lang="en-US" altLang="en-US" smtClean="0"/>
              <a:t>Hospitality</a:t>
            </a:r>
            <a:endParaRPr lang="en-US" altLang="en-US" dirty="0" smtClean="0"/>
          </a:p>
        </p:txBody>
      </p:sp>
    </p:spTree>
    <p:extLst>
      <p:ext uri="{BB962C8B-B14F-4D97-AF65-F5344CB8AC3E}">
        <p14:creationId xmlns:p14="http://schemas.microsoft.com/office/powerpoint/2010/main" val="3358375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Trends</a:t>
            </a:r>
            <a:endParaRPr lang="en-US" altLang="en-US" dirty="0" smtClean="0"/>
          </a:p>
        </p:txBody>
      </p:sp>
      <p:sp>
        <p:nvSpPr>
          <p:cNvPr id="3" name="Content Placeholder 2"/>
          <p:cNvSpPr>
            <a:spLocks noGrp="1"/>
          </p:cNvSpPr>
          <p:nvPr>
            <p:ph idx="1"/>
          </p:nvPr>
        </p:nvSpPr>
        <p:spPr/>
        <p:txBody>
          <a:bodyPr>
            <a:normAutofit fontScale="70000" lnSpcReduction="20000"/>
          </a:bodyPr>
          <a:lstStyle/>
          <a:p>
            <a:r>
              <a:rPr lang="en-US" smtClean="0"/>
              <a:t>Small Business</a:t>
            </a:r>
          </a:p>
          <a:p>
            <a:pPr lvl="1"/>
            <a:r>
              <a:rPr lang="en-US" smtClean="0"/>
              <a:t>More lenient in fines </a:t>
            </a:r>
          </a:p>
          <a:p>
            <a:pPr lvl="1"/>
            <a:r>
              <a:rPr lang="en-US" smtClean="0"/>
              <a:t>Defined as less than 100 employees</a:t>
            </a:r>
          </a:p>
          <a:p>
            <a:r>
              <a:rPr lang="en-US" smtClean="0"/>
              <a:t>Ethnic restaurants tend to be a regular target for I-9 audits</a:t>
            </a:r>
          </a:p>
          <a:p>
            <a:pPr lvl="1"/>
            <a:r>
              <a:rPr lang="en-US" smtClean="0"/>
              <a:t>In determining the size of the business, the actual number of employees working at the time of the audit should be used. The restaurant industry has a high turnover rate so an aggregate number over a period of time should not be used to determine number of employees. </a:t>
            </a:r>
          </a:p>
          <a:p>
            <a:r>
              <a:rPr lang="en-US" smtClean="0"/>
              <a:t>Proportionality is critical part of setting fines</a:t>
            </a:r>
          </a:p>
          <a:p>
            <a:pPr lvl="1"/>
            <a:r>
              <a:rPr lang="en-US" smtClean="0"/>
              <a:t>Balancing the size of the business and the egregiousness and number of violations. Trend to reduce fines when ICE is seeking maximum penalty. </a:t>
            </a:r>
          </a:p>
          <a:p>
            <a:pPr lvl="1"/>
            <a:r>
              <a:rPr lang="en-US" smtClean="0"/>
              <a:t>Increased penalties for knowingly hiring people without work authorization</a:t>
            </a:r>
          </a:p>
          <a:p>
            <a:pPr lvl="1"/>
            <a:r>
              <a:rPr lang="en-US" smtClean="0"/>
              <a:t>Lowering penalties for paperwork violations </a:t>
            </a:r>
          </a:p>
          <a:p>
            <a:r>
              <a:rPr lang="en-US" smtClean="0"/>
              <a:t>Missing or defective I-9s do not prove a lack of good faith. </a:t>
            </a:r>
          </a:p>
          <a:p>
            <a:endParaRPr lang="en-US" dirty="0"/>
          </a:p>
        </p:txBody>
      </p:sp>
    </p:spTree>
    <p:extLst>
      <p:ext uri="{BB962C8B-B14F-4D97-AF65-F5344CB8AC3E}">
        <p14:creationId xmlns:p14="http://schemas.microsoft.com/office/powerpoint/2010/main" val="37961018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Trends</a:t>
            </a:r>
            <a:endParaRPr lang="en-US" altLang="en-US" dirty="0" smtClean="0"/>
          </a:p>
        </p:txBody>
      </p:sp>
      <p:sp>
        <p:nvSpPr>
          <p:cNvPr id="3" name="Content Placeholder 2"/>
          <p:cNvSpPr>
            <a:spLocks noGrp="1"/>
          </p:cNvSpPr>
          <p:nvPr>
            <p:ph idx="1"/>
          </p:nvPr>
        </p:nvSpPr>
        <p:spPr/>
        <p:txBody>
          <a:bodyPr>
            <a:normAutofit fontScale="92500" lnSpcReduction="20000"/>
          </a:bodyPr>
          <a:lstStyle/>
          <a:p>
            <a:r>
              <a:rPr lang="en-US" smtClean="0"/>
              <a:t>Cooperation of DHS with other agencies at all time high</a:t>
            </a:r>
          </a:p>
          <a:p>
            <a:r>
              <a:rPr lang="en-US" smtClean="0"/>
              <a:t>Coordinating with criminal prosecution at all time high</a:t>
            </a:r>
          </a:p>
          <a:p>
            <a:r>
              <a:rPr lang="en-US" smtClean="0"/>
              <a:t>Cooperation with state agencies at all time high </a:t>
            </a:r>
          </a:p>
          <a:p>
            <a:r>
              <a:rPr lang="en-US" smtClean="0"/>
              <a:t>Expansion of E-Verify</a:t>
            </a:r>
          </a:p>
          <a:p>
            <a:pPr lvl="1"/>
            <a:r>
              <a:rPr lang="en-US" smtClean="0"/>
              <a:t>State legislation</a:t>
            </a:r>
          </a:p>
          <a:p>
            <a:pPr lvl="1"/>
            <a:r>
              <a:rPr lang="en-US" smtClean="0"/>
              <a:t>Required for federal/ state contracts</a:t>
            </a:r>
          </a:p>
          <a:p>
            <a:pPr lvl="1"/>
            <a:r>
              <a:rPr lang="en-US" smtClean="0"/>
              <a:t>Required/strongly encouraged after audit</a:t>
            </a:r>
          </a:p>
          <a:p>
            <a:pPr lvl="1"/>
            <a:r>
              <a:rPr lang="en-US" smtClean="0"/>
              <a:t>Future biometric capture</a:t>
            </a:r>
          </a:p>
          <a:p>
            <a:r>
              <a:rPr lang="en-US" smtClean="0"/>
              <a:t>Important that all employers be aware of requirements, conduct audits, keep paperwork in order</a:t>
            </a:r>
          </a:p>
          <a:p>
            <a:endParaRPr lang="en-US" dirty="0"/>
          </a:p>
        </p:txBody>
      </p:sp>
    </p:spTree>
    <p:extLst>
      <p:ext uri="{BB962C8B-B14F-4D97-AF65-F5344CB8AC3E}">
        <p14:creationId xmlns:p14="http://schemas.microsoft.com/office/powerpoint/2010/main" val="3919669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Recent I-9 Violators</a:t>
            </a:r>
            <a:endParaRPr lang="en-US" altLang="en-US" dirty="0" smtClean="0"/>
          </a:p>
        </p:txBody>
      </p:sp>
      <p:sp>
        <p:nvSpPr>
          <p:cNvPr id="54275" name="Content Placeholder 2"/>
          <p:cNvSpPr>
            <a:spLocks noGrp="1"/>
          </p:cNvSpPr>
          <p:nvPr>
            <p:ph idx="1"/>
          </p:nvPr>
        </p:nvSpPr>
        <p:spPr/>
        <p:txBody>
          <a:bodyPr/>
          <a:lstStyle/>
          <a:p>
            <a:r>
              <a:rPr lang="en-US" altLang="en-US" sz="2400" dirty="0" smtClean="0"/>
              <a:t>Danny’s Carwashes in Arizona </a:t>
            </a:r>
          </a:p>
          <a:p>
            <a:pPr lvl="1"/>
            <a:r>
              <a:rPr lang="en-US" altLang="en-US" sz="2400" dirty="0" smtClean="0"/>
              <a:t>Began with an I-9 audit that revealed 942 out of 1,912 employees had insufficient or ineligible documents relating to work authorization</a:t>
            </a:r>
          </a:p>
          <a:p>
            <a:pPr lvl="1"/>
            <a:r>
              <a:rPr lang="en-US" altLang="en-US" sz="2400" dirty="0" smtClean="0"/>
              <a:t>Owners, corporate management and store managers targeted for criminal prosecution including a pattern or practice of knowingly hiring undocumented workers, aggravated identify theft, and conspiracy</a:t>
            </a:r>
          </a:p>
          <a:p>
            <a:r>
              <a:rPr lang="en-US" altLang="en-US" sz="2400" dirty="0" smtClean="0"/>
              <a:t>Subway franchise, drywall company and metal-finishing company all fined approximately $30,000 for not timely filing I-9s</a:t>
            </a:r>
          </a:p>
          <a:p>
            <a:endParaRPr lang="en-US" altLang="en-US" dirty="0" smtClean="0"/>
          </a:p>
        </p:txBody>
      </p:sp>
    </p:spTree>
    <p:extLst>
      <p:ext uri="{BB962C8B-B14F-4D97-AF65-F5344CB8AC3E}">
        <p14:creationId xmlns:p14="http://schemas.microsoft.com/office/powerpoint/2010/main" val="2250862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altLang="en-US" smtClean="0"/>
              <a:t>Additional ramifications of violating IRCA</a:t>
            </a:r>
            <a:endParaRPr lang="en-US" altLang="en-US" dirty="0" smtClean="0"/>
          </a:p>
        </p:txBody>
      </p:sp>
      <p:sp>
        <p:nvSpPr>
          <p:cNvPr id="55299" name="Rectangle 3"/>
          <p:cNvSpPr>
            <a:spLocks noGrp="1"/>
          </p:cNvSpPr>
          <p:nvPr>
            <p:ph idx="1"/>
          </p:nvPr>
        </p:nvSpPr>
        <p:spPr/>
        <p:txBody>
          <a:bodyPr>
            <a:normAutofit fontScale="92500" lnSpcReduction="20000"/>
          </a:bodyPr>
          <a:lstStyle/>
          <a:p>
            <a:r>
              <a:rPr lang="en-US" altLang="en-US" smtClean="0"/>
              <a:t>8 USC 1324a(f) criminalizes “pattern or practice” of hiring, recruitment, referral for a fee or continuation of employment of persons unauthorized to be employed; $3,000 fine and/ or 6 months for EACH unauthorized employee. 8 CFR 274a.10</a:t>
            </a:r>
          </a:p>
          <a:p>
            <a:r>
              <a:rPr lang="en-US" altLang="en-US" smtClean="0"/>
              <a:t>Traditionally, “pattern or practice” thought to refer to entities with prior violations/warnings.</a:t>
            </a:r>
          </a:p>
          <a:p>
            <a:r>
              <a:rPr lang="en-US" altLang="en-US" smtClean="0"/>
              <a:t>Recently, “pattern and practice” has been interpreted by ICE as meaning hiring more than one unauthorized individual.</a:t>
            </a:r>
          </a:p>
          <a:p>
            <a:r>
              <a:rPr lang="en-US" altLang="en-US" smtClean="0"/>
              <a:t>There is also a criminal penalty for hiring 10 or more aliens in a 12-month period knowing they are not authorized to work and that they entered the U.S. in violation of INA §274. </a:t>
            </a:r>
          </a:p>
          <a:p>
            <a:pPr lvl="1"/>
            <a:endParaRPr lang="en-US" altLang="en-US" dirty="0" smtClean="0"/>
          </a:p>
        </p:txBody>
      </p:sp>
    </p:spTree>
    <p:extLst>
      <p:ext uri="{BB962C8B-B14F-4D97-AF65-F5344CB8AC3E}">
        <p14:creationId xmlns:p14="http://schemas.microsoft.com/office/powerpoint/2010/main" val="42171949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r>
              <a:rPr lang="en-US" altLang="en-US" smtClean="0"/>
              <a:t>Other Punishment</a:t>
            </a:r>
            <a:endParaRPr lang="en-US" altLang="en-US" dirty="0" smtClean="0"/>
          </a:p>
        </p:txBody>
      </p:sp>
      <p:sp>
        <p:nvSpPr>
          <p:cNvPr id="57347" name="Rectangle 3"/>
          <p:cNvSpPr>
            <a:spLocks noGrp="1"/>
          </p:cNvSpPr>
          <p:nvPr>
            <p:ph idx="1"/>
          </p:nvPr>
        </p:nvSpPr>
        <p:spPr/>
        <p:txBody>
          <a:bodyPr/>
          <a:lstStyle/>
          <a:p>
            <a:r>
              <a:rPr lang="en-US" altLang="en-US" smtClean="0"/>
              <a:t>Federal Contractor Debarment</a:t>
            </a:r>
          </a:p>
          <a:p>
            <a:r>
              <a:rPr lang="en-US" altLang="en-US" smtClean="0"/>
              <a:t>Other possibilities include aiding and abetting, conspiracy, money laundering, fraudulent use/ possession of SSN/ cards.  Additional exposure could include asset forfeiture for felony convictions. 18 USC §982(a)(6)(a).</a:t>
            </a:r>
          </a:p>
          <a:p>
            <a:endParaRPr lang="en-US" altLang="en-US" dirty="0" smtClean="0"/>
          </a:p>
        </p:txBody>
      </p:sp>
    </p:spTree>
    <p:extLst>
      <p:ext uri="{BB962C8B-B14F-4D97-AF65-F5344CB8AC3E}">
        <p14:creationId xmlns:p14="http://schemas.microsoft.com/office/powerpoint/2010/main" val="41534827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I-9 and E-verify as a state issue</a:t>
            </a:r>
            <a:endParaRPr lang="en-US" dirty="0"/>
          </a:p>
        </p:txBody>
      </p:sp>
      <p:sp>
        <p:nvSpPr>
          <p:cNvPr id="3" name="Content Placeholder 2"/>
          <p:cNvSpPr>
            <a:spLocks noGrp="1"/>
          </p:cNvSpPr>
          <p:nvPr>
            <p:ph idx="1"/>
          </p:nvPr>
        </p:nvSpPr>
        <p:spPr/>
        <p:txBody>
          <a:bodyPr/>
          <a:lstStyle/>
          <a:p>
            <a:r>
              <a:rPr lang="en-US" smtClean="0"/>
              <a:t>Many states (LA included) have passed state laws encouraging or requiring e-verify. </a:t>
            </a:r>
          </a:p>
          <a:p>
            <a:r>
              <a:rPr lang="en-US" smtClean="0"/>
              <a:t>Often, state law conflicts with federal law – or does not use the same language, etc.</a:t>
            </a:r>
          </a:p>
          <a:p>
            <a:r>
              <a:rPr lang="en-US" smtClean="0"/>
              <a:t>E-verify often required to do business with the state or to for licensure</a:t>
            </a:r>
          </a:p>
          <a:p>
            <a:endParaRPr lang="en-US" smtClean="0"/>
          </a:p>
          <a:p>
            <a:endParaRPr lang="en-US" dirty="0"/>
          </a:p>
        </p:txBody>
      </p:sp>
    </p:spTree>
    <p:extLst>
      <p:ext uri="{BB962C8B-B14F-4D97-AF65-F5344CB8AC3E}">
        <p14:creationId xmlns:p14="http://schemas.microsoft.com/office/powerpoint/2010/main" val="37695117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Setting Hiring Policies</a:t>
            </a:r>
            <a:endParaRPr lang="en-US" altLang="en-US" dirty="0"/>
          </a:p>
        </p:txBody>
      </p:sp>
      <p:sp>
        <p:nvSpPr>
          <p:cNvPr id="29699" name="Rectangle 3"/>
          <p:cNvSpPr>
            <a:spLocks noGrp="1" noChangeArrowheads="1"/>
          </p:cNvSpPr>
          <p:nvPr>
            <p:ph idx="1"/>
          </p:nvPr>
        </p:nvSpPr>
        <p:spPr/>
        <p:txBody>
          <a:bodyPr/>
          <a:lstStyle/>
          <a:p>
            <a:r>
              <a:rPr lang="en-US" altLang="en-US" smtClean="0"/>
              <a:t>I-9 and e-Verify are NOT screening tools.  The Execution of the I-9 at the interview is not appropriate unless applicant hired. 8 CFR 274a.2(b)(1)(i)(A).</a:t>
            </a:r>
          </a:p>
          <a:p>
            <a:r>
              <a:rPr lang="en-US" altLang="en-US" smtClean="0"/>
              <a:t>Best practice: treat all job applicants exactly the same throughout interview and hiring process.</a:t>
            </a:r>
          </a:p>
          <a:p>
            <a:r>
              <a:rPr lang="en-US" altLang="en-US" smtClean="0"/>
              <a:t>Do not ask extra or unusual questions of foreign born applicants, or request extra documents from them.</a:t>
            </a:r>
          </a:p>
          <a:p>
            <a:endParaRPr lang="en-US" altLang="en-US" smtClean="0"/>
          </a:p>
          <a:p>
            <a:endParaRPr lang="en-US" altLang="en-US" dirty="0"/>
          </a:p>
        </p:txBody>
      </p:sp>
    </p:spTree>
    <p:extLst>
      <p:ext uri="{BB962C8B-B14F-4D97-AF65-F5344CB8AC3E}">
        <p14:creationId xmlns:p14="http://schemas.microsoft.com/office/powerpoint/2010/main" val="425570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growing issue</a:t>
            </a:r>
            <a:endParaRPr lang="en-US" dirty="0"/>
          </a:p>
        </p:txBody>
      </p:sp>
      <p:sp>
        <p:nvSpPr>
          <p:cNvPr id="3" name="Content Placeholder 2"/>
          <p:cNvSpPr>
            <a:spLocks noGrp="1"/>
          </p:cNvSpPr>
          <p:nvPr>
            <p:ph idx="1"/>
          </p:nvPr>
        </p:nvSpPr>
        <p:spPr/>
        <p:txBody>
          <a:bodyPr/>
          <a:lstStyle/>
          <a:p>
            <a:r>
              <a:rPr lang="en-US" smtClean="0"/>
              <a:t>A nation of immigrants</a:t>
            </a:r>
          </a:p>
          <a:p>
            <a:r>
              <a:rPr lang="en-US" smtClean="0"/>
              <a:t>The current face of immigration</a:t>
            </a:r>
          </a:p>
          <a:p>
            <a:r>
              <a:rPr lang="en-US" smtClean="0"/>
              <a:t>Issues/decisions that have roots in immigration have impact on many other areas. </a:t>
            </a:r>
          </a:p>
          <a:p>
            <a:r>
              <a:rPr lang="en-US" smtClean="0"/>
              <a:t>The 5th Circuit is uniquely situated to address immigration issues. </a:t>
            </a:r>
          </a:p>
          <a:p>
            <a:endParaRPr lang="en-US" dirty="0"/>
          </a:p>
        </p:txBody>
      </p:sp>
    </p:spTree>
    <p:extLst>
      <p:ext uri="{BB962C8B-B14F-4D97-AF65-F5344CB8AC3E}">
        <p14:creationId xmlns:p14="http://schemas.microsoft.com/office/powerpoint/2010/main" val="29108324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Is it okay to….</a:t>
            </a:r>
            <a:endParaRPr lang="en-US" altLang="en-US" dirty="0"/>
          </a:p>
        </p:txBody>
      </p:sp>
      <p:sp>
        <p:nvSpPr>
          <p:cNvPr id="33795" name="Rectangle 3"/>
          <p:cNvSpPr>
            <a:spLocks noGrp="1" noChangeArrowheads="1"/>
          </p:cNvSpPr>
          <p:nvPr>
            <p:ph idx="1"/>
          </p:nvPr>
        </p:nvSpPr>
        <p:spPr/>
        <p:txBody>
          <a:bodyPr/>
          <a:lstStyle/>
          <a:p>
            <a:r>
              <a:rPr lang="en-US" altLang="en-US" smtClean="0"/>
              <a:t>Have a policy of only hiring U.S. citizens?</a:t>
            </a:r>
          </a:p>
          <a:p>
            <a:pPr lvl="1"/>
            <a:r>
              <a:rPr lang="en-US" altLang="en-US" smtClean="0"/>
              <a:t>NO. The law prohibits employers from hiring only U.S. citizens or lawful permanent residents unless required to do so by law, regulation or government contract.</a:t>
            </a:r>
          </a:p>
          <a:p>
            <a:r>
              <a:rPr lang="en-US" altLang="en-US" smtClean="0"/>
              <a:t>Have a policy of preferring aliens?</a:t>
            </a:r>
          </a:p>
          <a:p>
            <a:pPr lvl="1"/>
            <a:r>
              <a:rPr lang="en-US" altLang="en-US" smtClean="0"/>
              <a:t>NO. The law prohibits preferring to hire temporary visa holders or undocumented workers over qualified U.S. citizens or other protected individuals.</a:t>
            </a:r>
            <a:endParaRPr lang="en-US" altLang="en-US" dirty="0"/>
          </a:p>
        </p:txBody>
      </p:sp>
    </p:spTree>
    <p:extLst>
      <p:ext uri="{BB962C8B-B14F-4D97-AF65-F5344CB8AC3E}">
        <p14:creationId xmlns:p14="http://schemas.microsoft.com/office/powerpoint/2010/main" val="21007399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Is it okay to….</a:t>
            </a:r>
            <a:endParaRPr lang="en-US" altLang="en-US" dirty="0"/>
          </a:p>
        </p:txBody>
      </p:sp>
      <p:sp>
        <p:nvSpPr>
          <p:cNvPr id="34819" name="Rectangle 3"/>
          <p:cNvSpPr>
            <a:spLocks noGrp="1" noChangeArrowheads="1"/>
          </p:cNvSpPr>
          <p:nvPr>
            <p:ph idx="1"/>
          </p:nvPr>
        </p:nvSpPr>
        <p:spPr/>
        <p:txBody>
          <a:bodyPr/>
          <a:lstStyle/>
          <a:p>
            <a:r>
              <a:rPr lang="en-US" altLang="en-US" smtClean="0"/>
              <a:t>Have a policy that we do not support H-1B petitions, we do not hire individuals on OPT, or support the process for permanent residence?</a:t>
            </a:r>
          </a:p>
          <a:p>
            <a:pPr lvl="1"/>
            <a:r>
              <a:rPr lang="en-US" altLang="en-US" smtClean="0"/>
              <a:t>From a legal standpoint, yes, but probably not from a practical standpoint.</a:t>
            </a:r>
          </a:p>
          <a:p>
            <a:pPr lvl="1"/>
            <a:r>
              <a:rPr lang="en-US" altLang="en-US" smtClean="0"/>
              <a:t>Better to have a flexible policy that can respond to the needs of the organization and changing market</a:t>
            </a:r>
          </a:p>
          <a:p>
            <a:pPr lvl="1"/>
            <a:r>
              <a:rPr lang="en-US" altLang="en-US" smtClean="0"/>
              <a:t>Can’t have a policy that is discriminatory in practice, i.e. only sponsor nationals of country X.</a:t>
            </a:r>
            <a:endParaRPr lang="en-US" altLang="en-US" dirty="0"/>
          </a:p>
        </p:txBody>
      </p:sp>
    </p:spTree>
    <p:extLst>
      <p:ext uri="{BB962C8B-B14F-4D97-AF65-F5344CB8AC3E}">
        <p14:creationId xmlns:p14="http://schemas.microsoft.com/office/powerpoint/2010/main" val="3381686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altLang="en-US" smtClean="0"/>
              <a:t>But, I want to know what we are getting into before we make an offer</a:t>
            </a:r>
            <a:endParaRPr lang="en-US" altLang="en-US" dirty="0"/>
          </a:p>
        </p:txBody>
      </p:sp>
      <p:sp>
        <p:nvSpPr>
          <p:cNvPr id="36867" name="Rectangle 3"/>
          <p:cNvSpPr>
            <a:spLocks noGrp="1" noChangeArrowheads="1"/>
          </p:cNvSpPr>
          <p:nvPr>
            <p:ph idx="1"/>
          </p:nvPr>
        </p:nvSpPr>
        <p:spPr/>
        <p:txBody>
          <a:bodyPr/>
          <a:lstStyle/>
          <a:p>
            <a:r>
              <a:rPr lang="en-US" altLang="en-US" smtClean="0"/>
              <a:t>It is okay to ask some questions before an offer is extended.  Best practice is to have a written questionnaire or formula that is followed every single time.  Don’t wing it!</a:t>
            </a:r>
            <a:endParaRPr lang="en-US" altLang="en-US" dirty="0"/>
          </a:p>
        </p:txBody>
      </p:sp>
    </p:spTree>
    <p:extLst>
      <p:ext uri="{BB962C8B-B14F-4D97-AF65-F5344CB8AC3E}">
        <p14:creationId xmlns:p14="http://schemas.microsoft.com/office/powerpoint/2010/main" val="2901635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What not to ask </a:t>
            </a:r>
            <a:endParaRPr lang="en-US" altLang="en-US" dirty="0"/>
          </a:p>
        </p:txBody>
      </p:sp>
      <p:sp>
        <p:nvSpPr>
          <p:cNvPr id="37891" name="Rectangle 3"/>
          <p:cNvSpPr>
            <a:spLocks noGrp="1" noChangeArrowheads="1"/>
          </p:cNvSpPr>
          <p:nvPr>
            <p:ph idx="1"/>
          </p:nvPr>
        </p:nvSpPr>
        <p:spPr/>
        <p:txBody>
          <a:bodyPr>
            <a:normAutofit fontScale="70000" lnSpcReduction="20000"/>
          </a:bodyPr>
          <a:lstStyle/>
          <a:p>
            <a:r>
              <a:rPr lang="en-US" altLang="en-US" smtClean="0"/>
              <a:t>Are you a citizen/ permanent resident of the US?</a:t>
            </a:r>
          </a:p>
          <a:p>
            <a:r>
              <a:rPr lang="en-US" altLang="en-US" smtClean="0"/>
              <a:t>How did you get your citizenship/ residence?</a:t>
            </a:r>
          </a:p>
          <a:p>
            <a:r>
              <a:rPr lang="en-US" altLang="en-US" smtClean="0"/>
              <a:t>What is your status?</a:t>
            </a:r>
          </a:p>
          <a:p>
            <a:r>
              <a:rPr lang="en-US" altLang="en-US" smtClean="0"/>
              <a:t>What is your home country?</a:t>
            </a:r>
          </a:p>
          <a:p>
            <a:r>
              <a:rPr lang="en-US" altLang="en-US" smtClean="0"/>
              <a:t>What is your native language?</a:t>
            </a:r>
          </a:p>
          <a:p>
            <a:r>
              <a:rPr lang="en-US" altLang="en-US" smtClean="0"/>
              <a:t>Do you intent to become a citizen?</a:t>
            </a:r>
          </a:p>
          <a:p>
            <a:r>
              <a:rPr lang="en-US" altLang="en-US" smtClean="0"/>
              <a:t>Do you have an unlimited authorization? </a:t>
            </a:r>
          </a:p>
          <a:p>
            <a:pPr lvl="1"/>
            <a:r>
              <a:rPr lang="en-US" altLang="en-US" smtClean="0"/>
              <a:t>Under IRCA employers cannot reject “protected individuals” because of time limited employment eligibility, even if the remaining eligibility is short. For example, asylees may have a work card that only has facial validity for another few months.  However, asylees are able to obtain automatic extensions of work authorization and are, protected under IRCA as “intending citizens” of the United States. Thus, the better practice is never even to inquire as to the remaining time left on work authorization.</a:t>
            </a:r>
            <a:endParaRPr lang="en-US" altLang="en-US" dirty="0"/>
          </a:p>
        </p:txBody>
      </p:sp>
    </p:spTree>
    <p:extLst>
      <p:ext uri="{BB962C8B-B14F-4D97-AF65-F5344CB8AC3E}">
        <p14:creationId xmlns:p14="http://schemas.microsoft.com/office/powerpoint/2010/main" val="31610034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Okay to ask…</a:t>
            </a:r>
            <a:endParaRPr lang="en-US" altLang="en-US" dirty="0"/>
          </a:p>
        </p:txBody>
      </p:sp>
      <p:sp>
        <p:nvSpPr>
          <p:cNvPr id="32771" name="Rectangle 3"/>
          <p:cNvSpPr>
            <a:spLocks noGrp="1" noChangeArrowheads="1"/>
          </p:cNvSpPr>
          <p:nvPr>
            <p:ph idx="1"/>
          </p:nvPr>
        </p:nvSpPr>
        <p:spPr/>
        <p:txBody>
          <a:bodyPr>
            <a:normAutofit fontScale="70000" lnSpcReduction="20000"/>
          </a:bodyPr>
          <a:lstStyle/>
          <a:p>
            <a:r>
              <a:rPr lang="en-US" altLang="en-US" smtClean="0"/>
              <a:t>Acceptable question to determine if there is a problem:  Are you authorized to work in the US for any employer?</a:t>
            </a:r>
          </a:p>
          <a:p>
            <a:r>
              <a:rPr lang="en-US" altLang="en-US" smtClean="0"/>
              <a:t>If the applicant answers “yes” you may then ask </a:t>
            </a:r>
          </a:p>
          <a:p>
            <a:pPr lvl="1"/>
            <a:r>
              <a:rPr lang="en-US" altLang="en-US" smtClean="0"/>
              <a:t>will you require now or in the near future employment visa sponsorship (i.e., H-1B visa)?</a:t>
            </a:r>
          </a:p>
          <a:p>
            <a:r>
              <a:rPr lang="en-US" altLang="en-US" smtClean="0"/>
              <a:t>If answer to the acceptable question is “no” or equivocal, then employer has duty and right to investigate immigration status further. US v. Walden Station, Inc. 8 OCAHO 1053 (2000); Mester Mfg. v. INS, 879 F. 2nd 561 (CA 9 1989).</a:t>
            </a:r>
          </a:p>
          <a:p>
            <a:pPr lvl="1"/>
            <a:r>
              <a:rPr lang="en-US" altLang="en-US" smtClean="0"/>
              <a:t>Additional acceptable questions in this case:</a:t>
            </a:r>
          </a:p>
          <a:p>
            <a:pPr lvl="2"/>
            <a:r>
              <a:rPr lang="en-US" altLang="en-US" smtClean="0"/>
              <a:t>What is your immigration status?</a:t>
            </a:r>
          </a:p>
          <a:p>
            <a:pPr lvl="2"/>
            <a:r>
              <a:rPr lang="en-US" altLang="en-US" smtClean="0"/>
              <a:t>Do you have a work permit, work authorization or work visa?</a:t>
            </a:r>
          </a:p>
          <a:p>
            <a:pPr lvl="2"/>
            <a:r>
              <a:rPr lang="en-US" altLang="en-US" smtClean="0"/>
              <a:t>When does it expire?</a:t>
            </a:r>
          </a:p>
          <a:p>
            <a:pPr lvl="2"/>
            <a:r>
              <a:rPr lang="en-US" altLang="en-US" smtClean="0"/>
              <a:t>How was it obtained?</a:t>
            </a:r>
          </a:p>
          <a:p>
            <a:pPr lvl="2"/>
            <a:r>
              <a:rPr lang="en-US" altLang="en-US" smtClean="0"/>
              <a:t>May I see it?</a:t>
            </a:r>
            <a:endParaRPr lang="en-US" altLang="en-US" dirty="0"/>
          </a:p>
        </p:txBody>
      </p:sp>
    </p:spTree>
    <p:extLst>
      <p:ext uri="{BB962C8B-B14F-4D97-AF65-F5344CB8AC3E}">
        <p14:creationId xmlns:p14="http://schemas.microsoft.com/office/powerpoint/2010/main" val="10113087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ICE Visit – I-9</a:t>
            </a:r>
            <a:br>
              <a:rPr lang="en-US" altLang="en-US" dirty="0" smtClean="0"/>
            </a:br>
            <a:r>
              <a:rPr lang="en-US" altLang="en-US" dirty="0" smtClean="0"/>
              <a:t>What will happen</a:t>
            </a:r>
            <a:endParaRPr lang="en-US" dirty="0"/>
          </a:p>
        </p:txBody>
      </p:sp>
      <p:sp>
        <p:nvSpPr>
          <p:cNvPr id="3" name="Content Placeholder 2"/>
          <p:cNvSpPr>
            <a:spLocks noGrp="1"/>
          </p:cNvSpPr>
          <p:nvPr>
            <p:ph idx="1"/>
          </p:nvPr>
        </p:nvSpPr>
        <p:spPr/>
        <p:txBody>
          <a:bodyPr>
            <a:normAutofit fontScale="85000" lnSpcReduction="10000"/>
          </a:bodyPr>
          <a:lstStyle/>
          <a:p>
            <a:pPr marL="319088" indent="-319088"/>
            <a:r>
              <a:rPr lang="en-US" altLang="en-US" dirty="0" smtClean="0"/>
              <a:t>ICE must provide at least three days notice to the employer prior to inspection unless there is a criminal or civil subpoena. 8 C.F.R. §§274a.2(b)(2)(ii) </a:t>
            </a:r>
          </a:p>
          <a:p>
            <a:pPr marL="319088" indent="-319088"/>
            <a:r>
              <a:rPr lang="en-US" altLang="en-US" dirty="0" smtClean="0"/>
              <a:t>DHS regulations provide that no subpoena or warrant is required for an inspection and that "any refusal or delay in presentation of the Form I-9 for inspection is a violation of the retention requirements as set forth in §274A(b)(3) of the Act." 8 C.F.R. §§274a.2(b)(2)(ii)</a:t>
            </a:r>
          </a:p>
          <a:p>
            <a:pPr marL="319088" indent="-319088"/>
            <a:r>
              <a:rPr lang="en-US" altLang="en-US" dirty="0" smtClean="0"/>
              <a:t>ICE may come in person to deliver the request; should be in writing and explain all requested records.</a:t>
            </a:r>
          </a:p>
          <a:p>
            <a:pPr marL="319088" indent="-319088"/>
            <a:r>
              <a:rPr lang="en-US" altLang="en-US" dirty="0" smtClean="0"/>
              <a:t>Request is usually for I-9s, certain information about employees, payroll records, etc. </a:t>
            </a:r>
          </a:p>
          <a:p>
            <a:pPr marL="0" indent="0">
              <a:buNone/>
            </a:pPr>
            <a:endParaRPr lang="en-US" dirty="0"/>
          </a:p>
        </p:txBody>
      </p:sp>
    </p:spTree>
    <p:extLst>
      <p:ext uri="{BB962C8B-B14F-4D97-AF65-F5344CB8AC3E}">
        <p14:creationId xmlns:p14="http://schemas.microsoft.com/office/powerpoint/2010/main" val="19975659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I-9 compliance as a PR issue</a:t>
            </a:r>
            <a:endParaRPr lang="en-US" dirty="0"/>
          </a:p>
        </p:txBody>
      </p:sp>
      <p:sp>
        <p:nvSpPr>
          <p:cNvPr id="3" name="Content Placeholder 2"/>
          <p:cNvSpPr>
            <a:spLocks noGrp="1"/>
          </p:cNvSpPr>
          <p:nvPr>
            <p:ph idx="1"/>
          </p:nvPr>
        </p:nvSpPr>
        <p:spPr/>
        <p:txBody>
          <a:bodyPr/>
          <a:lstStyle/>
          <a:p>
            <a:r>
              <a:rPr lang="en-US" smtClean="0"/>
              <a:t>Are the businesses you are partnering with or contracting out to I-9 compliant?</a:t>
            </a:r>
          </a:p>
          <a:p>
            <a:pPr lvl="1"/>
            <a:r>
              <a:rPr lang="en-US" smtClean="0"/>
              <a:t>Yes, you can and should have a clause in your contracts allowing you to check their I-9 records/compliance</a:t>
            </a:r>
          </a:p>
          <a:p>
            <a:r>
              <a:rPr lang="en-US" smtClean="0"/>
              <a:t>Do you know what your front line managers/ those with hiring authority are really doing?</a:t>
            </a:r>
          </a:p>
          <a:p>
            <a:r>
              <a:rPr lang="en-US" smtClean="0"/>
              <a:t>What’s the real message within the company?</a:t>
            </a:r>
            <a:endParaRPr lang="en-US" dirty="0"/>
          </a:p>
        </p:txBody>
      </p:sp>
    </p:spTree>
    <p:extLst>
      <p:ext uri="{BB962C8B-B14F-4D97-AF65-F5344CB8AC3E}">
        <p14:creationId xmlns:p14="http://schemas.microsoft.com/office/powerpoint/2010/main" val="3661621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I-9 issues in mergers and acquisitions</a:t>
            </a:r>
            <a:endParaRPr lang="en-US" dirty="0"/>
          </a:p>
        </p:txBody>
      </p:sp>
      <p:sp>
        <p:nvSpPr>
          <p:cNvPr id="3" name="Content Placeholder 2"/>
          <p:cNvSpPr>
            <a:spLocks noGrp="1"/>
          </p:cNvSpPr>
          <p:nvPr>
            <p:ph idx="1"/>
          </p:nvPr>
        </p:nvSpPr>
        <p:spPr/>
        <p:txBody>
          <a:bodyPr/>
          <a:lstStyle/>
          <a:p>
            <a:r>
              <a:rPr lang="en-US" sz="2000" dirty="0" smtClean="0"/>
              <a:t>Under current law, a “continuing employer” is not required to complete new I-9 forms on behalf of newly acquired employees if such employees have a reasonable expectation of employment at all times. In the merger or acquisition context, a “continuing employer” is defined broadly as an “employer who continues to employ some or all of a previous employer’s workforce in cases involving a corporate reorganization, merger, or sale of stock or assets.”</a:t>
            </a:r>
          </a:p>
          <a:p>
            <a:pPr lvl="1"/>
            <a:r>
              <a:rPr lang="en-US" sz="2000" dirty="0" smtClean="0"/>
              <a:t>However – if you don’t complete new I-9s, assume liability for any problems</a:t>
            </a:r>
          </a:p>
          <a:p>
            <a:pPr lvl="2"/>
            <a:r>
              <a:rPr lang="en-US" sz="2000" dirty="0" smtClean="0"/>
              <a:t>Distressed? Previous contact with enforcement? Industry?</a:t>
            </a:r>
          </a:p>
          <a:p>
            <a:pPr lvl="1"/>
            <a:endParaRPr lang="en-US" sz="2000" dirty="0" smtClean="0"/>
          </a:p>
          <a:p>
            <a:pPr lvl="1"/>
            <a:endParaRPr lang="en-US" dirty="0"/>
          </a:p>
        </p:txBody>
      </p:sp>
    </p:spTree>
    <p:extLst>
      <p:ext uri="{BB962C8B-B14F-4D97-AF65-F5344CB8AC3E}">
        <p14:creationId xmlns:p14="http://schemas.microsoft.com/office/powerpoint/2010/main" val="20989581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Your driver’s license and Real ID</a:t>
            </a:r>
            <a:endParaRPr lang="en-US" altLang="en-US" dirty="0" smtClean="0"/>
          </a:p>
        </p:txBody>
      </p:sp>
      <p:sp>
        <p:nvSpPr>
          <p:cNvPr id="3" name="Content Placeholder 2"/>
          <p:cNvSpPr>
            <a:spLocks noGrp="1"/>
          </p:cNvSpPr>
          <p:nvPr>
            <p:ph idx="1"/>
          </p:nvPr>
        </p:nvSpPr>
        <p:spPr/>
        <p:txBody>
          <a:bodyPr/>
          <a:lstStyle/>
          <a:p>
            <a:r>
              <a:rPr lang="en-US" smtClean="0"/>
              <a:t>REAL ID has been around for a long time</a:t>
            </a:r>
          </a:p>
          <a:p>
            <a:r>
              <a:rPr lang="en-US" smtClean="0"/>
              <a:t>States have had the option to issue IDs that comply or not</a:t>
            </a:r>
          </a:p>
          <a:p>
            <a:r>
              <a:rPr lang="en-US" smtClean="0"/>
              <a:t>Louisiana (and many other states) has gotten extension of deadline to have REAL ID compliant documents</a:t>
            </a:r>
          </a:p>
          <a:p>
            <a:r>
              <a:rPr lang="en-US" smtClean="0"/>
              <a:t>Starting in September, LA residents will have the option to get a license that is REAL ID compliant </a:t>
            </a:r>
          </a:p>
          <a:p>
            <a:r>
              <a:rPr lang="en-US" smtClean="0"/>
              <a:t>Starting in 2020 – every air traveler will need REAL ID compliant identification to fly</a:t>
            </a:r>
          </a:p>
          <a:p>
            <a:endParaRPr lang="en-US" dirty="0" smtClean="0"/>
          </a:p>
        </p:txBody>
      </p:sp>
    </p:spTree>
    <p:extLst>
      <p:ext uri="{BB962C8B-B14F-4D97-AF65-F5344CB8AC3E}">
        <p14:creationId xmlns:p14="http://schemas.microsoft.com/office/powerpoint/2010/main" val="4464641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fontScale="90000"/>
          </a:bodyPr>
          <a:lstStyle/>
          <a:p>
            <a:r>
              <a:rPr lang="en-US" altLang="en-US" smtClean="0"/>
              <a:t>Current challenges in Employment Based Immigration</a:t>
            </a:r>
            <a:endParaRPr lang="en-US" altLang="en-US" dirty="0" smtClean="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25654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growing issue</a:t>
            </a:r>
            <a:endParaRPr lang="en-US" dirty="0"/>
          </a:p>
        </p:txBody>
      </p:sp>
      <p:sp>
        <p:nvSpPr>
          <p:cNvPr id="3" name="Content Placeholder 2"/>
          <p:cNvSpPr>
            <a:spLocks noGrp="1"/>
          </p:cNvSpPr>
          <p:nvPr>
            <p:ph idx="1"/>
          </p:nvPr>
        </p:nvSpPr>
        <p:spPr/>
        <p:txBody>
          <a:bodyPr>
            <a:normAutofit fontScale="85000" lnSpcReduction="10000"/>
          </a:bodyPr>
          <a:lstStyle/>
          <a:p>
            <a:r>
              <a:rPr lang="en-US" smtClean="0"/>
              <a:t>Charged political issue </a:t>
            </a:r>
          </a:p>
          <a:p>
            <a:pPr lvl="1"/>
            <a:r>
              <a:rPr lang="en-US" smtClean="0"/>
              <a:t>The law needs changing?</a:t>
            </a:r>
          </a:p>
          <a:p>
            <a:pPr lvl="2"/>
            <a:r>
              <a:rPr lang="en-US" smtClean="0"/>
              <a:t>20+ years since last big change, 15+ since last meaningful relief</a:t>
            </a:r>
          </a:p>
          <a:p>
            <a:pPr lvl="2"/>
            <a:r>
              <a:rPr lang="en-US" smtClean="0"/>
              <a:t>Current law difficult for businesses/ international corporations with foreign workers</a:t>
            </a:r>
          </a:p>
          <a:p>
            <a:pPr lvl="3"/>
            <a:r>
              <a:rPr lang="en-US" smtClean="0"/>
              <a:t>The H-1B program</a:t>
            </a:r>
          </a:p>
          <a:p>
            <a:pPr lvl="2"/>
            <a:r>
              <a:rPr lang="en-US" smtClean="0"/>
              <a:t>Concerns of brain drain/ competitiveness</a:t>
            </a:r>
          </a:p>
          <a:p>
            <a:pPr lvl="2"/>
            <a:r>
              <a:rPr lang="en-US" smtClean="0"/>
              <a:t>Long waiting times for certain family based immigration</a:t>
            </a:r>
          </a:p>
          <a:p>
            <a:pPr lvl="2"/>
            <a:r>
              <a:rPr lang="en-US" smtClean="0"/>
              <a:t>Enforcement at all time high</a:t>
            </a:r>
          </a:p>
          <a:p>
            <a:pPr lvl="2"/>
            <a:r>
              <a:rPr lang="en-US" smtClean="0"/>
              <a:t>Highly backlogged courts</a:t>
            </a:r>
          </a:p>
          <a:p>
            <a:pPr lvl="3"/>
            <a:r>
              <a:rPr lang="en-US" smtClean="0"/>
              <a:t>Lengthy detention without review</a:t>
            </a:r>
          </a:p>
          <a:p>
            <a:pPr lvl="1"/>
            <a:r>
              <a:rPr lang="en-US" smtClean="0"/>
              <a:t>Executive action and agency policy</a:t>
            </a:r>
          </a:p>
          <a:p>
            <a:pPr lvl="1"/>
            <a:r>
              <a:rPr lang="en-US" smtClean="0"/>
              <a:t>Expanded state and even municipal action</a:t>
            </a:r>
          </a:p>
          <a:p>
            <a:endParaRPr lang="en-US" dirty="0"/>
          </a:p>
        </p:txBody>
      </p:sp>
    </p:spTree>
    <p:extLst>
      <p:ext uri="{BB962C8B-B14F-4D97-AF65-F5344CB8AC3E}">
        <p14:creationId xmlns:p14="http://schemas.microsoft.com/office/powerpoint/2010/main" val="32562282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When does an Employer deal with Immigration Issues?</a:t>
            </a:r>
            <a:endParaRPr lang="en-US" altLang="en-US" dirty="0" smtClean="0"/>
          </a:p>
        </p:txBody>
      </p:sp>
      <p:sp>
        <p:nvSpPr>
          <p:cNvPr id="61443" name="Content Placeholder 2"/>
          <p:cNvSpPr>
            <a:spLocks noGrp="1"/>
          </p:cNvSpPr>
          <p:nvPr>
            <p:ph idx="1"/>
          </p:nvPr>
        </p:nvSpPr>
        <p:spPr/>
        <p:txBody>
          <a:bodyPr/>
          <a:lstStyle/>
          <a:p>
            <a:r>
              <a:rPr lang="en-US" altLang="en-US" smtClean="0"/>
              <a:t>Choosing to sponsor an employee for temporary or permanent immigration status</a:t>
            </a:r>
          </a:p>
          <a:p>
            <a:r>
              <a:rPr lang="en-US" altLang="en-US" smtClean="0"/>
              <a:t>Compliance with the law prohibiting the employment of unauthorized aliens/ employment verification</a:t>
            </a:r>
          </a:p>
          <a:p>
            <a:pPr lvl="1"/>
            <a:r>
              <a:rPr lang="en-US" altLang="en-US" smtClean="0"/>
              <a:t>Has traditionally been a Federal issue, but recent trend is for State legislation as well. </a:t>
            </a:r>
            <a:endParaRPr lang="en-US" altLang="en-US" dirty="0" smtClean="0"/>
          </a:p>
        </p:txBody>
      </p:sp>
    </p:spTree>
    <p:extLst>
      <p:ext uri="{BB962C8B-B14F-4D97-AF65-F5344CB8AC3E}">
        <p14:creationId xmlns:p14="http://schemas.microsoft.com/office/powerpoint/2010/main" val="1021535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0" y="365125"/>
            <a:ext cx="10515600" cy="1325563"/>
          </a:xfrm>
        </p:spPr>
        <p:txBody>
          <a:bodyPr/>
          <a:lstStyle/>
          <a:p>
            <a:pPr eaLnBrk="1" hangingPunct="1"/>
            <a:r>
              <a:rPr lang="en-US" altLang="en-US" dirty="0" smtClean="0"/>
              <a:t>Who Pays? Non-immigrant</a:t>
            </a:r>
          </a:p>
        </p:txBody>
      </p:sp>
      <p:sp>
        <p:nvSpPr>
          <p:cNvPr id="27651" name="Rectangle 3"/>
          <p:cNvSpPr>
            <a:spLocks noGrp="1"/>
          </p:cNvSpPr>
          <p:nvPr>
            <p:ph type="body" idx="4294967295"/>
          </p:nvPr>
        </p:nvSpPr>
        <p:spPr>
          <a:xfrm>
            <a:off x="0" y="1825625"/>
            <a:ext cx="10515600" cy="4351338"/>
          </a:xfrm>
        </p:spPr>
        <p:txBody>
          <a:bodyPr/>
          <a:lstStyle/>
          <a:p>
            <a:pPr eaLnBrk="1" hangingPunct="1"/>
            <a:r>
              <a:rPr lang="en-US" altLang="en-US" dirty="0" smtClean="0"/>
              <a:t>H-1B prevailing wage balance; err on the side of caution – employers pay fees.</a:t>
            </a:r>
          </a:p>
          <a:p>
            <a:pPr eaLnBrk="1" hangingPunct="1"/>
            <a:r>
              <a:rPr lang="en-US" altLang="en-US" dirty="0" smtClean="0"/>
              <a:t>H-2B seasonal workers</a:t>
            </a:r>
          </a:p>
          <a:p>
            <a:pPr eaLnBrk="1" hangingPunct="1"/>
            <a:r>
              <a:rPr lang="en-US" altLang="en-US" dirty="0" smtClean="0"/>
              <a:t>J-1 programs</a:t>
            </a:r>
          </a:p>
          <a:p>
            <a:pPr eaLnBrk="1" hangingPunct="1"/>
            <a:r>
              <a:rPr lang="en-US" altLang="en-US" dirty="0" smtClean="0"/>
              <a:t>Proposed reform? New work visas?</a:t>
            </a:r>
          </a:p>
          <a:p>
            <a:pPr eaLnBrk="1" hangingPunct="1"/>
            <a:endParaRPr lang="en-US" altLang="en-US" dirty="0" smtClean="0"/>
          </a:p>
        </p:txBody>
      </p:sp>
    </p:spTree>
    <p:extLst>
      <p:ext uri="{BB962C8B-B14F-4D97-AF65-F5344CB8AC3E}">
        <p14:creationId xmlns:p14="http://schemas.microsoft.com/office/powerpoint/2010/main" val="30385129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Common Non-Immigrant Issues for Employers</a:t>
            </a:r>
            <a:endParaRPr lang="en-US" altLang="en-US" dirty="0"/>
          </a:p>
        </p:txBody>
      </p:sp>
      <p:sp>
        <p:nvSpPr>
          <p:cNvPr id="28675" name="Rectangle 3"/>
          <p:cNvSpPr>
            <a:spLocks noGrp="1" noChangeArrowheads="1"/>
          </p:cNvSpPr>
          <p:nvPr>
            <p:ph idx="1"/>
          </p:nvPr>
        </p:nvSpPr>
        <p:spPr/>
        <p:txBody>
          <a:bodyPr/>
          <a:lstStyle/>
          <a:p>
            <a:r>
              <a:rPr lang="en-US" altLang="en-US" smtClean="0"/>
              <a:t>After graduation students on F-1 visas may receive a year or more of work authorization</a:t>
            </a:r>
          </a:p>
          <a:p>
            <a:r>
              <a:rPr lang="en-US" altLang="en-US" smtClean="0"/>
              <a:t>Spouses of certain visa holders may receive work authorization</a:t>
            </a:r>
          </a:p>
          <a:p>
            <a:r>
              <a:rPr lang="en-US" altLang="en-US" smtClean="0"/>
              <a:t>TPS – Temporary Protected Status.  Not technically a non-immigrant status. Permission to live and work in the US.  Will have an employment authorization document</a:t>
            </a:r>
          </a:p>
          <a:p>
            <a:endParaRPr lang="en-US" altLang="en-US" dirty="0" smtClean="0"/>
          </a:p>
        </p:txBody>
      </p:sp>
    </p:spTree>
    <p:extLst>
      <p:ext uri="{BB962C8B-B14F-4D97-AF65-F5344CB8AC3E}">
        <p14:creationId xmlns:p14="http://schemas.microsoft.com/office/powerpoint/2010/main" val="8768122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F-1 Students</a:t>
            </a:r>
            <a:endParaRPr lang="en-US" altLang="en-US" dirty="0" smtClean="0"/>
          </a:p>
        </p:txBody>
      </p:sp>
      <p:sp>
        <p:nvSpPr>
          <p:cNvPr id="3" name="Content Placeholder 2"/>
          <p:cNvSpPr>
            <a:spLocks noGrp="1"/>
          </p:cNvSpPr>
          <p:nvPr>
            <p:ph idx="1"/>
          </p:nvPr>
        </p:nvSpPr>
        <p:spPr/>
        <p:txBody>
          <a:bodyPr>
            <a:normAutofit fontScale="55000" lnSpcReduction="20000"/>
          </a:bodyPr>
          <a:lstStyle/>
          <a:p>
            <a:r>
              <a:rPr lang="en-US" smtClean="0"/>
              <a:t>Significant changes in regulations regarding STEM Extension Optional Practical Training</a:t>
            </a:r>
          </a:p>
          <a:p>
            <a:r>
              <a:rPr lang="en-US" smtClean="0"/>
              <a:t>Available for graduates in STEM fields</a:t>
            </a:r>
          </a:p>
          <a:p>
            <a:r>
              <a:rPr lang="en-US" smtClean="0"/>
              <a:t>Increases time available for OPT</a:t>
            </a:r>
          </a:p>
          <a:p>
            <a:r>
              <a:rPr lang="en-US" smtClean="0"/>
              <a:t>Employer Responsibilities for STEM Extension OPT</a:t>
            </a:r>
          </a:p>
          <a:p>
            <a:pPr lvl="1"/>
            <a:r>
              <a:rPr lang="en-US" smtClean="0"/>
              <a:t>Be enrolled in E-Verify and remain in good standing.</a:t>
            </a:r>
          </a:p>
          <a:p>
            <a:pPr lvl="1"/>
            <a:r>
              <a:rPr lang="en-US" smtClean="0"/>
              <a:t>Report material changes to the STEM OPT student’s employment to the DSO within 5 business days.</a:t>
            </a:r>
          </a:p>
          <a:p>
            <a:pPr lvl="1"/>
            <a:r>
              <a:rPr lang="en-US" smtClean="0"/>
              <a:t>Implement a formal training program to augment the student’s academic learning through practical experience.</a:t>
            </a:r>
          </a:p>
          <a:p>
            <a:pPr lvl="1"/>
            <a:r>
              <a:rPr lang="en-US" smtClean="0"/>
              <a:t>Provide an OPT opportunity that is commensurate with those of similarly situated U.S. workers in duties, hours, and compensation.</a:t>
            </a:r>
          </a:p>
          <a:p>
            <a:pPr lvl="1"/>
            <a:r>
              <a:rPr lang="en-US" smtClean="0"/>
              <a:t>Complete the Form I-983, Training Plan for STEM OPT Students. In this form,  you must attest that:</a:t>
            </a:r>
          </a:p>
          <a:p>
            <a:pPr lvl="2"/>
            <a:r>
              <a:rPr lang="en-US" smtClean="0"/>
              <a:t>You have enough resources and trained personnel available to appropriately train the student;</a:t>
            </a:r>
          </a:p>
          <a:p>
            <a:pPr lvl="2"/>
            <a:r>
              <a:rPr lang="en-US" smtClean="0"/>
              <a:t>The student will not replace a full- or part-time, temporary or permanent U.S. worker; and</a:t>
            </a:r>
          </a:p>
          <a:p>
            <a:pPr lvl="2"/>
            <a:r>
              <a:rPr lang="en-US" smtClean="0"/>
              <a:t>Working for you will help the student attain his or her training objectives.</a:t>
            </a:r>
          </a:p>
          <a:p>
            <a:pPr lvl="1"/>
            <a:r>
              <a:rPr lang="en-US" smtClean="0"/>
              <a:t>U.S. Immigration and Customs Enforcement may visit your worksite(s) to verify whether you are meeting the STEM OPT program requirements, including whether you are maintaining the ability and resources to provide structured and guided work-based learning experiences for the STEM OPT student.</a:t>
            </a:r>
          </a:p>
          <a:p>
            <a:endParaRPr lang="en-US" dirty="0"/>
          </a:p>
        </p:txBody>
      </p:sp>
    </p:spTree>
    <p:extLst>
      <p:ext uri="{BB962C8B-B14F-4D97-AF65-F5344CB8AC3E}">
        <p14:creationId xmlns:p14="http://schemas.microsoft.com/office/powerpoint/2010/main" val="4261635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B-1/B-2:   Visitors for Business or Pleasure</a:t>
            </a:r>
            <a:endParaRPr lang="en-US" altLang="en-US" dirty="0" smtClean="0"/>
          </a:p>
        </p:txBody>
      </p:sp>
      <p:sp>
        <p:nvSpPr>
          <p:cNvPr id="65539" name="Content Placeholder 2"/>
          <p:cNvSpPr>
            <a:spLocks noGrp="1"/>
          </p:cNvSpPr>
          <p:nvPr>
            <p:ph idx="1"/>
          </p:nvPr>
        </p:nvSpPr>
        <p:spPr/>
        <p:txBody>
          <a:bodyPr/>
          <a:lstStyle/>
          <a:p>
            <a:r>
              <a:rPr lang="en-US" altLang="en-US" smtClean="0"/>
              <a:t>Rules and regulations are ancient; do not contemplate our ease of telecommuting or work from anywhere</a:t>
            </a:r>
          </a:p>
          <a:p>
            <a:r>
              <a:rPr lang="en-US" altLang="en-US" smtClean="0"/>
              <a:t>Unclear as to what constitutes “employment” that would lead to violation in our current culture</a:t>
            </a:r>
          </a:p>
          <a:p>
            <a:r>
              <a:rPr lang="en-US" altLang="en-US" smtClean="0"/>
              <a:t>Recent rise in agency enforcement especially on issues of B-1 in lieu of H-1B in certain industries</a:t>
            </a:r>
            <a:endParaRPr lang="en-US" altLang="en-US" dirty="0" smtClean="0"/>
          </a:p>
        </p:txBody>
      </p:sp>
    </p:spTree>
    <p:extLst>
      <p:ext uri="{BB962C8B-B14F-4D97-AF65-F5344CB8AC3E}">
        <p14:creationId xmlns:p14="http://schemas.microsoft.com/office/powerpoint/2010/main" val="37248245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H-1B visa – Temporary Professional Workers</a:t>
            </a:r>
            <a:endParaRPr lang="en-US" altLang="en-US" dirty="0" smtClean="0"/>
          </a:p>
        </p:txBody>
      </p:sp>
      <p:sp>
        <p:nvSpPr>
          <p:cNvPr id="3" name="Content Placeholder 2"/>
          <p:cNvSpPr>
            <a:spLocks noGrp="1"/>
          </p:cNvSpPr>
          <p:nvPr>
            <p:ph idx="1"/>
          </p:nvPr>
        </p:nvSpPr>
        <p:spPr/>
        <p:txBody>
          <a:bodyPr>
            <a:normAutofit fontScale="85000" lnSpcReduction="20000"/>
          </a:bodyPr>
          <a:lstStyle/>
          <a:p>
            <a:r>
              <a:rPr lang="en-US" smtClean="0"/>
              <a:t>For professional-level workers who are coming to work for a U.S. employer in a “specialty occupation”</a:t>
            </a:r>
          </a:p>
          <a:p>
            <a:r>
              <a:rPr lang="en-US" smtClean="0"/>
              <a:t>Examples : chemists, biologists, engineers, physicists, software developers, systems analysts, accountants, economists, architects</a:t>
            </a:r>
          </a:p>
          <a:p>
            <a:r>
              <a:rPr lang="en-US" smtClean="0"/>
              <a:t>Current challenges</a:t>
            </a:r>
          </a:p>
          <a:p>
            <a:pPr lvl="1"/>
            <a:r>
              <a:rPr lang="en-US" smtClean="0"/>
              <a:t>Limited number available - 85,000 per year (65,000 + 20,000)</a:t>
            </a:r>
          </a:p>
          <a:p>
            <a:pPr lvl="2"/>
            <a:r>
              <a:rPr lang="en-US" smtClean="0"/>
              <a:t>Demand exceeds supply!!</a:t>
            </a:r>
          </a:p>
          <a:p>
            <a:pPr lvl="1"/>
            <a:r>
              <a:rPr lang="en-US" smtClean="0"/>
              <a:t>Narrow interpretation of which employer fall out of the cap count</a:t>
            </a:r>
          </a:p>
          <a:p>
            <a:pPr lvl="1"/>
            <a:r>
              <a:rPr lang="en-US" smtClean="0"/>
              <a:t>Narrow interpretation of specialty occupation?</a:t>
            </a:r>
          </a:p>
          <a:p>
            <a:pPr lvl="1"/>
            <a:r>
              <a:rPr lang="en-US" smtClean="0"/>
              <a:t>Rise in litigation</a:t>
            </a:r>
          </a:p>
          <a:p>
            <a:pPr lvl="2"/>
            <a:r>
              <a:rPr lang="en-US" smtClean="0"/>
              <a:t>Foreign workers suing over wage issues</a:t>
            </a:r>
          </a:p>
          <a:p>
            <a:pPr lvl="2"/>
            <a:r>
              <a:rPr lang="en-US" smtClean="0"/>
              <a:t>US workers suing over wage issues, unfair employment practices</a:t>
            </a:r>
          </a:p>
          <a:p>
            <a:endParaRPr lang="en-US" dirty="0"/>
          </a:p>
        </p:txBody>
      </p:sp>
    </p:spTree>
    <p:extLst>
      <p:ext uri="{BB962C8B-B14F-4D97-AF65-F5344CB8AC3E}">
        <p14:creationId xmlns:p14="http://schemas.microsoft.com/office/powerpoint/2010/main" val="7987681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smtClean="0"/>
              <a:t>Choosing to sponsor for H-1B</a:t>
            </a:r>
            <a:endParaRPr lang="en-US" altLang="en-US" dirty="0"/>
          </a:p>
        </p:txBody>
      </p:sp>
      <p:sp>
        <p:nvSpPr>
          <p:cNvPr id="112643" name="Rectangle 3"/>
          <p:cNvSpPr>
            <a:spLocks noGrp="1" noChangeArrowheads="1"/>
          </p:cNvSpPr>
          <p:nvPr>
            <p:ph idx="1"/>
          </p:nvPr>
        </p:nvSpPr>
        <p:spPr/>
        <p:txBody>
          <a:bodyPr/>
          <a:lstStyle/>
          <a:p>
            <a:r>
              <a:rPr lang="en-US" altLang="en-US" smtClean="0"/>
              <a:t>Do I have to show there are no US workers for the H-1B?</a:t>
            </a:r>
          </a:p>
          <a:p>
            <a:pPr lvl="1"/>
            <a:r>
              <a:rPr lang="en-US" altLang="en-US" smtClean="0"/>
              <a:t>No. No recruitment required. Special qualities not required. Two ten day postings or letter to union are for notification only. </a:t>
            </a:r>
          </a:p>
          <a:p>
            <a:r>
              <a:rPr lang="en-US" altLang="en-US" smtClean="0"/>
              <a:t>Will I have a problem with immigration?</a:t>
            </a:r>
          </a:p>
          <a:p>
            <a:pPr lvl="1"/>
            <a:r>
              <a:rPr lang="en-US" altLang="en-US" smtClean="0"/>
              <a:t>No. CIS does conduct site visits with most H-1B employers.  This is to verify the contents of the petition, and does not lead to an I-9 audit or other headaches.</a:t>
            </a:r>
          </a:p>
          <a:p>
            <a:r>
              <a:rPr lang="en-US" altLang="en-US" smtClean="0"/>
              <a:t>Will everyone know?</a:t>
            </a:r>
          </a:p>
          <a:p>
            <a:pPr lvl="1"/>
            <a:r>
              <a:rPr lang="en-US" altLang="en-US" smtClean="0"/>
              <a:t>Maybe – some of it is public record.</a:t>
            </a:r>
            <a:endParaRPr lang="en-US" altLang="en-US" dirty="0"/>
          </a:p>
        </p:txBody>
      </p:sp>
    </p:spTree>
    <p:extLst>
      <p:ext uri="{BB962C8B-B14F-4D97-AF65-F5344CB8AC3E}">
        <p14:creationId xmlns:p14="http://schemas.microsoft.com/office/powerpoint/2010/main" val="32550326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smtClean="0"/>
              <a:t>Choosing to sponsor for H-1B</a:t>
            </a:r>
            <a:endParaRPr lang="en-US" altLang="en-US" dirty="0"/>
          </a:p>
        </p:txBody>
      </p:sp>
      <p:sp>
        <p:nvSpPr>
          <p:cNvPr id="113667" name="Rectangle 3"/>
          <p:cNvSpPr>
            <a:spLocks noGrp="1" noChangeArrowheads="1"/>
          </p:cNvSpPr>
          <p:nvPr>
            <p:ph idx="1"/>
          </p:nvPr>
        </p:nvSpPr>
        <p:spPr/>
        <p:txBody>
          <a:bodyPr/>
          <a:lstStyle/>
          <a:p>
            <a:r>
              <a:rPr lang="en-US" altLang="en-US" smtClean="0"/>
              <a:t>Do I have to disclose our finances?</a:t>
            </a:r>
          </a:p>
          <a:p>
            <a:pPr lvl="1"/>
            <a:r>
              <a:rPr lang="en-US" altLang="en-US" smtClean="0"/>
              <a:t>To USCIS, most of the time just gross and net income.  To the employee, no.</a:t>
            </a:r>
          </a:p>
          <a:p>
            <a:r>
              <a:rPr lang="en-US" altLang="en-US" smtClean="0"/>
              <a:t>Is it a lot of paperwork?</a:t>
            </a:r>
          </a:p>
          <a:p>
            <a:pPr lvl="1"/>
            <a:r>
              <a:rPr lang="en-US" altLang="en-US" smtClean="0"/>
              <a:t>Not really. A few signatures, two ten day postings, no advertising; attorney can simplify process.</a:t>
            </a:r>
          </a:p>
          <a:p>
            <a:r>
              <a:rPr lang="en-US" altLang="en-US" smtClean="0"/>
              <a:t>Do I have to post the alien’s wage?</a:t>
            </a:r>
          </a:p>
          <a:p>
            <a:pPr lvl="1"/>
            <a:r>
              <a:rPr lang="en-US" altLang="en-US" smtClean="0"/>
              <a:t>You can post a range of wages</a:t>
            </a:r>
            <a:endParaRPr lang="en-US" altLang="en-US" dirty="0"/>
          </a:p>
        </p:txBody>
      </p:sp>
    </p:spTree>
    <p:extLst>
      <p:ext uri="{BB962C8B-B14F-4D97-AF65-F5344CB8AC3E}">
        <p14:creationId xmlns:p14="http://schemas.microsoft.com/office/powerpoint/2010/main" val="42015520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smtClean="0"/>
              <a:t>Choosing to sponsor for H-1B</a:t>
            </a:r>
            <a:endParaRPr lang="en-US" altLang="en-US" dirty="0"/>
          </a:p>
        </p:txBody>
      </p:sp>
      <p:sp>
        <p:nvSpPr>
          <p:cNvPr id="114691" name="Rectangle 3"/>
          <p:cNvSpPr>
            <a:spLocks noGrp="1" noChangeArrowheads="1"/>
          </p:cNvSpPr>
          <p:nvPr>
            <p:ph idx="1"/>
          </p:nvPr>
        </p:nvSpPr>
        <p:spPr/>
        <p:txBody>
          <a:bodyPr/>
          <a:lstStyle/>
          <a:p>
            <a:r>
              <a:rPr lang="en-US" altLang="en-US" smtClean="0"/>
              <a:t>Is this an employment contract?</a:t>
            </a:r>
          </a:p>
          <a:p>
            <a:pPr lvl="1"/>
            <a:r>
              <a:rPr lang="en-US" altLang="en-US" smtClean="0"/>
              <a:t>NO.  Does not affect at will nature of employment. </a:t>
            </a:r>
          </a:p>
          <a:p>
            <a:r>
              <a:rPr lang="en-US" altLang="en-US" smtClean="0"/>
              <a:t>We are going to invest all this time and money, only to have the person leave.</a:t>
            </a:r>
          </a:p>
          <a:p>
            <a:pPr lvl="1"/>
            <a:r>
              <a:rPr lang="en-US" altLang="en-US" smtClean="0"/>
              <a:t>Can have a one way employment contract – employee has a penalty if leaves before a certain date, but employer retains the right to employ at will. </a:t>
            </a:r>
            <a:endParaRPr lang="en-US" altLang="en-US" dirty="0"/>
          </a:p>
        </p:txBody>
      </p:sp>
    </p:spTree>
    <p:extLst>
      <p:ext uri="{BB962C8B-B14F-4D97-AF65-F5344CB8AC3E}">
        <p14:creationId xmlns:p14="http://schemas.microsoft.com/office/powerpoint/2010/main" val="2678948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Potential issues</a:t>
            </a:r>
            <a:endParaRPr lang="en-US" dirty="0"/>
          </a:p>
        </p:txBody>
      </p:sp>
      <p:sp>
        <p:nvSpPr>
          <p:cNvPr id="3" name="Content Placeholder 2"/>
          <p:cNvSpPr>
            <a:spLocks noGrp="1"/>
          </p:cNvSpPr>
          <p:nvPr>
            <p:ph idx="1"/>
          </p:nvPr>
        </p:nvSpPr>
        <p:spPr/>
        <p:txBody>
          <a:bodyPr/>
          <a:lstStyle/>
          <a:p>
            <a:r>
              <a:rPr lang="en-US" smtClean="0"/>
              <a:t>Liability to foreign national if fail to pay wage/ comply with H rules and regulations</a:t>
            </a:r>
          </a:p>
          <a:p>
            <a:r>
              <a:rPr lang="en-US" smtClean="0"/>
              <a:t>Liability to DOL/ CIS if fail to comply</a:t>
            </a:r>
          </a:p>
          <a:p>
            <a:r>
              <a:rPr lang="en-US" smtClean="0"/>
              <a:t>Liability to US workers for displacement </a:t>
            </a:r>
          </a:p>
          <a:p>
            <a:endParaRPr lang="en-US" dirty="0"/>
          </a:p>
        </p:txBody>
      </p:sp>
    </p:spTree>
    <p:extLst>
      <p:ext uri="{BB962C8B-B14F-4D97-AF65-F5344CB8AC3E}">
        <p14:creationId xmlns:p14="http://schemas.microsoft.com/office/powerpoint/2010/main" val="263290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numbers to ponder</a:t>
            </a:r>
            <a:endParaRPr lang="en-US" dirty="0"/>
          </a:p>
        </p:txBody>
      </p:sp>
      <p:sp>
        <p:nvSpPr>
          <p:cNvPr id="3" name="Content Placeholder 2"/>
          <p:cNvSpPr>
            <a:spLocks noGrp="1"/>
          </p:cNvSpPr>
          <p:nvPr>
            <p:ph idx="1"/>
          </p:nvPr>
        </p:nvSpPr>
        <p:spPr/>
        <p:txBody>
          <a:bodyPr/>
          <a:lstStyle/>
          <a:p>
            <a:r>
              <a:rPr lang="en-US" sz="2400" dirty="0" smtClean="0"/>
              <a:t>Using 2013 US Census Bureau’s American Community Survey</a:t>
            </a:r>
          </a:p>
          <a:p>
            <a:pPr lvl="1"/>
            <a:r>
              <a:rPr lang="en-US" sz="2400" dirty="0" smtClean="0"/>
              <a:t>U.S. immigrant population is &gt; 41.3 million or about 13% of total population</a:t>
            </a:r>
          </a:p>
          <a:p>
            <a:pPr lvl="1"/>
            <a:r>
              <a:rPr lang="en-US" sz="2400" dirty="0" smtClean="0"/>
              <a:t>U.S. immigrants and their U.S. born children are about 25% of total population</a:t>
            </a:r>
          </a:p>
          <a:p>
            <a:r>
              <a:rPr lang="en-US" sz="2400" dirty="0" smtClean="0"/>
              <a:t>Non-immigrant admission in 2013 was about 173 million</a:t>
            </a:r>
          </a:p>
          <a:p>
            <a:pPr lvl="1"/>
            <a:r>
              <a:rPr lang="en-US" sz="2400" dirty="0" smtClean="0"/>
              <a:t>That includes est. 112 million admissions that are I-94 exempt</a:t>
            </a:r>
          </a:p>
          <a:p>
            <a:pPr lvl="1"/>
            <a:r>
              <a:rPr lang="en-US" sz="2400" dirty="0" smtClean="0"/>
              <a:t>Of I-94 admissions, 90% are tourists admissions</a:t>
            </a:r>
          </a:p>
          <a:p>
            <a:pPr lvl="1"/>
            <a:r>
              <a:rPr lang="en-US" sz="2400" dirty="0" smtClean="0"/>
              <a:t>Thus, workers, fiancés, and students make up a small portion of admissions</a:t>
            </a:r>
          </a:p>
          <a:p>
            <a:pPr lvl="1"/>
            <a:r>
              <a:rPr lang="en-US" sz="2400" dirty="0" smtClean="0"/>
              <a:t>Approx. 9 million visas issued by DOS in 2013</a:t>
            </a:r>
          </a:p>
          <a:p>
            <a:pPr lvl="1"/>
            <a:endParaRPr lang="en-US" sz="2400" dirty="0" smtClean="0"/>
          </a:p>
          <a:p>
            <a:endParaRPr lang="en-US" sz="2400" dirty="0" smtClean="0"/>
          </a:p>
        </p:txBody>
      </p:sp>
    </p:spTree>
    <p:extLst>
      <p:ext uri="{BB962C8B-B14F-4D97-AF65-F5344CB8AC3E}">
        <p14:creationId xmlns:p14="http://schemas.microsoft.com/office/powerpoint/2010/main" val="17132281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O-1 Requirements</a:t>
            </a:r>
            <a:endParaRPr lang="en-US" altLang="en-US" dirty="0" smtClean="0"/>
          </a:p>
        </p:txBody>
      </p:sp>
      <p:sp>
        <p:nvSpPr>
          <p:cNvPr id="22531" name="Rectangle 3"/>
          <p:cNvSpPr>
            <a:spLocks noGrp="1" noChangeArrowheads="1"/>
          </p:cNvSpPr>
          <p:nvPr>
            <p:ph idx="1"/>
          </p:nvPr>
        </p:nvSpPr>
        <p:spPr/>
        <p:txBody>
          <a:bodyPr/>
          <a:lstStyle/>
          <a:p>
            <a:r>
              <a:rPr lang="en-US" altLang="en-US" smtClean="0"/>
              <a:t>Alien must be “one of the small percentage who have arisen (sic) to the very top of the field of endeavor.” Since about March 2002, USCIS has consistently enforced this definition</a:t>
            </a:r>
          </a:p>
          <a:p>
            <a:r>
              <a:rPr lang="en-US" altLang="en-US" smtClean="0"/>
              <a:t>Position must require utilization of extraordinary ability</a:t>
            </a:r>
          </a:p>
          <a:p>
            <a:r>
              <a:rPr lang="en-US" altLang="en-US" smtClean="0"/>
              <a:t>Employment limited to petitioning employer</a:t>
            </a:r>
          </a:p>
          <a:p>
            <a:r>
              <a:rPr lang="en-US" altLang="en-US" smtClean="0"/>
              <a:t>No “portability” if in O status, upon filing of new petition, until new petition approved</a:t>
            </a:r>
            <a:endParaRPr lang="en-US" altLang="en-US" dirty="0"/>
          </a:p>
        </p:txBody>
      </p:sp>
    </p:spTree>
    <p:extLst>
      <p:ext uri="{BB962C8B-B14F-4D97-AF65-F5344CB8AC3E}">
        <p14:creationId xmlns:p14="http://schemas.microsoft.com/office/powerpoint/2010/main" val="3737034942"/>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TN Visa</a:t>
            </a:r>
            <a:endParaRPr lang="en-US" altLang="en-US" dirty="0" smtClean="0"/>
          </a:p>
        </p:txBody>
      </p:sp>
      <p:sp>
        <p:nvSpPr>
          <p:cNvPr id="23555" name="Rectangle 3"/>
          <p:cNvSpPr>
            <a:spLocks noGrp="1" noChangeArrowheads="1"/>
          </p:cNvSpPr>
          <p:nvPr>
            <p:ph idx="1"/>
          </p:nvPr>
        </p:nvSpPr>
        <p:spPr/>
        <p:txBody>
          <a:bodyPr/>
          <a:lstStyle/>
          <a:p>
            <a:r>
              <a:rPr lang="en-US" altLang="en-US" smtClean="0"/>
              <a:t>Available to citizens of Mexico and Canada</a:t>
            </a:r>
          </a:p>
          <a:p>
            <a:r>
              <a:rPr lang="en-US" altLang="en-US" smtClean="0"/>
              <a:t>Occupation must appear on NAFTA list</a:t>
            </a:r>
          </a:p>
          <a:p>
            <a:r>
              <a:rPr lang="en-US" altLang="en-US" smtClean="0"/>
              <a:t>Given in one year increments, no limit</a:t>
            </a:r>
          </a:p>
          <a:p>
            <a:r>
              <a:rPr lang="en-US" altLang="en-US" smtClean="0"/>
              <a:t>Canadians need only present one year job offer, credentials at border or airport for admission</a:t>
            </a:r>
          </a:p>
          <a:p>
            <a:r>
              <a:rPr lang="en-US" altLang="en-US" smtClean="0"/>
              <a:t>Mexicans must follow H-1B-like procedures</a:t>
            </a:r>
          </a:p>
          <a:p>
            <a:r>
              <a:rPr lang="en-US" altLang="en-US" smtClean="0"/>
              <a:t>Extensions may be done within US</a:t>
            </a:r>
            <a:endParaRPr lang="en-US" altLang="en-US" dirty="0"/>
          </a:p>
        </p:txBody>
      </p:sp>
    </p:spTree>
    <p:extLst>
      <p:ext uri="{BB962C8B-B14F-4D97-AF65-F5344CB8AC3E}">
        <p14:creationId xmlns:p14="http://schemas.microsoft.com/office/powerpoint/2010/main" val="934322637"/>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H-2B Visas – Temporary Visas for Temporary Positions</a:t>
            </a:r>
            <a:endParaRPr lang="en-US" altLang="en-US" dirty="0"/>
          </a:p>
        </p:txBody>
      </p:sp>
      <p:sp>
        <p:nvSpPr>
          <p:cNvPr id="25603" name="Rectangle 3"/>
          <p:cNvSpPr>
            <a:spLocks noGrp="1" noChangeArrowheads="1"/>
          </p:cNvSpPr>
          <p:nvPr>
            <p:ph idx="1"/>
          </p:nvPr>
        </p:nvSpPr>
        <p:spPr/>
        <p:txBody>
          <a:bodyPr/>
          <a:lstStyle/>
          <a:p>
            <a:r>
              <a:rPr lang="en-US" altLang="en-US" smtClean="0"/>
              <a:t>Employer must demonstrate a temporary need for workers: one-time occurrence, a seasonal need, a peakload need, or an intermittent need</a:t>
            </a:r>
          </a:p>
          <a:p>
            <a:r>
              <a:rPr lang="en-US" altLang="en-US" smtClean="0"/>
              <a:t>Must prove there are no U.S. workers</a:t>
            </a:r>
          </a:p>
          <a:p>
            <a:r>
              <a:rPr lang="en-US" altLang="en-US" smtClean="0"/>
              <a:t>Limited availability – demand far exceeds supply and made worse by removal of returning worker exceptions</a:t>
            </a:r>
          </a:p>
          <a:p>
            <a:endParaRPr lang="en-US" altLang="en-US" dirty="0" smtClean="0"/>
          </a:p>
        </p:txBody>
      </p:sp>
    </p:spTree>
    <p:extLst>
      <p:ext uri="{BB962C8B-B14F-4D97-AF65-F5344CB8AC3E}">
        <p14:creationId xmlns:p14="http://schemas.microsoft.com/office/powerpoint/2010/main" val="35735264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L-1: Intracompany Transferees</a:t>
            </a:r>
            <a:endParaRPr lang="en-US" altLang="en-US" dirty="0" smtClean="0"/>
          </a:p>
        </p:txBody>
      </p:sp>
      <p:sp>
        <p:nvSpPr>
          <p:cNvPr id="26627" name="Rectangle 3"/>
          <p:cNvSpPr>
            <a:spLocks noGrp="1" noChangeArrowheads="1"/>
          </p:cNvSpPr>
          <p:nvPr>
            <p:ph idx="1"/>
          </p:nvPr>
        </p:nvSpPr>
        <p:spPr/>
        <p:txBody>
          <a:bodyPr/>
          <a:lstStyle/>
          <a:p>
            <a:r>
              <a:rPr lang="en-US" altLang="en-US" sz="2400" dirty="0" smtClean="0"/>
              <a:t>Allows multinational companies to transfer key employees to related entities in the U.S.</a:t>
            </a:r>
          </a:p>
          <a:p>
            <a:r>
              <a:rPr lang="en-US" altLang="en-US" sz="2400" dirty="0" smtClean="0"/>
              <a:t>Multinational companies may use L to transfer managers/executives (L-1As) and individuals with specialized company knowledge (L-1Bs) who have worked for the company abroad for one of the prior three years.</a:t>
            </a:r>
          </a:p>
          <a:p>
            <a:r>
              <a:rPr lang="en-US" altLang="en-US" sz="2400" dirty="0" smtClean="0"/>
              <a:t>Some large companies with numerous transfers have “blanket L” programs which pre-qualify related entities and streamline L process.</a:t>
            </a:r>
          </a:p>
          <a:p>
            <a:r>
              <a:rPr lang="en-US" altLang="en-US" sz="2400" dirty="0" smtClean="0"/>
              <a:t>L-2 spouse may obtain unrestricted work authorization. </a:t>
            </a:r>
          </a:p>
          <a:p>
            <a:endParaRPr lang="en-US" altLang="en-US" sz="2400" dirty="0"/>
          </a:p>
        </p:txBody>
      </p:sp>
    </p:spTree>
    <p:extLst>
      <p:ext uri="{BB962C8B-B14F-4D97-AF65-F5344CB8AC3E}">
        <p14:creationId xmlns:p14="http://schemas.microsoft.com/office/powerpoint/2010/main" val="40038131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E Visa: Treaty/Trader Visas</a:t>
            </a:r>
            <a:endParaRPr lang="en-US" altLang="en-US" dirty="0" smtClean="0"/>
          </a:p>
        </p:txBody>
      </p:sp>
      <p:sp>
        <p:nvSpPr>
          <p:cNvPr id="24579" name="Rectangle 3"/>
          <p:cNvSpPr>
            <a:spLocks noGrp="1" noChangeArrowheads="1"/>
          </p:cNvSpPr>
          <p:nvPr>
            <p:ph idx="1"/>
          </p:nvPr>
        </p:nvSpPr>
        <p:spPr/>
        <p:txBody>
          <a:bodyPr/>
          <a:lstStyle/>
          <a:p>
            <a:r>
              <a:rPr lang="en-US" altLang="en-US" smtClean="0"/>
              <a:t>U.S. company must have nationality of a treaty country</a:t>
            </a:r>
          </a:p>
          <a:p>
            <a:r>
              <a:rPr lang="en-US" altLang="en-US" smtClean="0"/>
              <a:t>Employee must be a national of the same treaty country</a:t>
            </a:r>
          </a:p>
          <a:p>
            <a:r>
              <a:rPr lang="en-US" altLang="en-US" smtClean="0"/>
              <a:t>Employee must be engaged in managerial duties or have essential skills </a:t>
            </a:r>
          </a:p>
          <a:p>
            <a:r>
              <a:rPr lang="en-US" altLang="en-US" smtClean="0"/>
              <a:t>E visas granted for an initial period of up to 5 years and subsequent extensions are available (Petitions granted 2 years)</a:t>
            </a:r>
          </a:p>
          <a:p>
            <a:r>
              <a:rPr lang="en-US" altLang="en-US" smtClean="0"/>
              <a:t>Spouses eligible to apply for employment authorization </a:t>
            </a:r>
            <a:endParaRPr lang="en-US" altLang="en-US" dirty="0"/>
          </a:p>
        </p:txBody>
      </p:sp>
    </p:spTree>
    <p:extLst>
      <p:ext uri="{BB962C8B-B14F-4D97-AF65-F5344CB8AC3E}">
        <p14:creationId xmlns:p14="http://schemas.microsoft.com/office/powerpoint/2010/main" val="13074494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What you need to know about Permanent Residents</a:t>
            </a:r>
            <a:endParaRPr lang="en-US" altLang="en-US" dirty="0"/>
          </a:p>
        </p:txBody>
      </p:sp>
      <p:sp>
        <p:nvSpPr>
          <p:cNvPr id="30723" name="Rectangle 3"/>
          <p:cNvSpPr>
            <a:spLocks noGrp="1" noChangeArrowheads="1"/>
          </p:cNvSpPr>
          <p:nvPr>
            <p:ph idx="1"/>
          </p:nvPr>
        </p:nvSpPr>
        <p:spPr/>
        <p:txBody>
          <a:bodyPr/>
          <a:lstStyle/>
          <a:p>
            <a:r>
              <a:rPr lang="en-US" altLang="en-US" smtClean="0"/>
              <a:t>Difference between Conditional Resident and Permanent Resident</a:t>
            </a:r>
          </a:p>
          <a:p>
            <a:pPr lvl="1"/>
            <a:r>
              <a:rPr lang="en-US" altLang="en-US" smtClean="0"/>
              <a:t>CR coded on card</a:t>
            </a:r>
          </a:p>
          <a:p>
            <a:r>
              <a:rPr lang="en-US" altLang="en-US" smtClean="0"/>
              <a:t>Can lose residence</a:t>
            </a:r>
          </a:p>
          <a:p>
            <a:r>
              <a:rPr lang="en-US" altLang="en-US" smtClean="0"/>
              <a:t>Actions influence ability to apply for citizenship</a:t>
            </a:r>
          </a:p>
          <a:p>
            <a:pPr lvl="1"/>
            <a:r>
              <a:rPr lang="en-US" altLang="en-US" smtClean="0"/>
              <a:t>Taxes</a:t>
            </a:r>
          </a:p>
          <a:p>
            <a:pPr lvl="1"/>
            <a:r>
              <a:rPr lang="en-US" altLang="en-US" smtClean="0"/>
              <a:t>Criminal behavior</a:t>
            </a:r>
            <a:endParaRPr lang="en-US" altLang="en-US" dirty="0" smtClean="0"/>
          </a:p>
        </p:txBody>
      </p:sp>
    </p:spTree>
    <p:extLst>
      <p:ext uri="{BB962C8B-B14F-4D97-AF65-F5344CB8AC3E}">
        <p14:creationId xmlns:p14="http://schemas.microsoft.com/office/powerpoint/2010/main" val="41351011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Employment Based Immigration</a:t>
            </a:r>
            <a:endParaRPr lang="en-US" altLang="en-US" dirty="0" smtClean="0"/>
          </a:p>
        </p:txBody>
      </p:sp>
      <p:sp>
        <p:nvSpPr>
          <p:cNvPr id="31747" name="Rectangle 3"/>
          <p:cNvSpPr>
            <a:spLocks noGrp="1" noChangeArrowheads="1"/>
          </p:cNvSpPr>
          <p:nvPr>
            <p:ph idx="1"/>
          </p:nvPr>
        </p:nvSpPr>
        <p:spPr/>
        <p:txBody>
          <a:bodyPr/>
          <a:lstStyle/>
          <a:p>
            <a:r>
              <a:rPr lang="en-US" altLang="en-US" smtClean="0"/>
              <a:t>Preference System</a:t>
            </a:r>
          </a:p>
          <a:p>
            <a:r>
              <a:rPr lang="en-US" altLang="en-US" smtClean="0"/>
              <a:t>Limited Number of “green cards” available every year.   Divided according to preference category and country. </a:t>
            </a:r>
          </a:p>
          <a:p>
            <a:r>
              <a:rPr lang="en-US" altLang="en-US" smtClean="0"/>
              <a:t>Governed by the visa bulletin </a:t>
            </a:r>
          </a:p>
          <a:p>
            <a:pPr lvl="1"/>
            <a:r>
              <a:rPr lang="en-US" altLang="en-US" smtClean="0"/>
              <a:t>Sometimes moves forwards, sometimes backwards</a:t>
            </a:r>
            <a:endParaRPr lang="en-US" altLang="en-US" dirty="0" smtClean="0"/>
          </a:p>
        </p:txBody>
      </p:sp>
    </p:spTree>
    <p:extLst>
      <p:ext uri="{BB962C8B-B14F-4D97-AF65-F5344CB8AC3E}">
        <p14:creationId xmlns:p14="http://schemas.microsoft.com/office/powerpoint/2010/main" val="16706488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324987" y="238328"/>
            <a:ext cx="6123644" cy="5886247"/>
          </a:xfrm>
        </p:spPr>
      </p:pic>
    </p:spTree>
    <p:extLst>
      <p:ext uri="{BB962C8B-B14F-4D97-AF65-F5344CB8AC3E}">
        <p14:creationId xmlns:p14="http://schemas.microsoft.com/office/powerpoint/2010/main" val="22966956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Challenges in immigration through employment</a:t>
            </a:r>
            <a:endParaRPr lang="en-US" altLang="en-US" dirty="0" smtClean="0"/>
          </a:p>
        </p:txBody>
      </p:sp>
      <p:sp>
        <p:nvSpPr>
          <p:cNvPr id="69635" name="Content Placeholder 2"/>
          <p:cNvSpPr>
            <a:spLocks noGrp="1"/>
          </p:cNvSpPr>
          <p:nvPr>
            <p:ph idx="1"/>
          </p:nvPr>
        </p:nvSpPr>
        <p:spPr/>
        <p:txBody>
          <a:bodyPr/>
          <a:lstStyle/>
          <a:p>
            <a:r>
              <a:rPr lang="en-US" altLang="en-US" smtClean="0"/>
              <a:t>Unprecedented delays in visa availability for advanced degree positions, but shorter delays for other positions</a:t>
            </a:r>
          </a:p>
          <a:p>
            <a:r>
              <a:rPr lang="en-US" altLang="en-US" smtClean="0"/>
              <a:t>Exceptionally long wait times for nationals of China and India</a:t>
            </a:r>
          </a:p>
          <a:p>
            <a:r>
              <a:rPr lang="en-US" altLang="en-US" smtClean="0"/>
              <a:t>Legal system that is difficult for new industry models/ start-ups</a:t>
            </a:r>
            <a:endParaRPr lang="en-US" altLang="en-US" dirty="0" smtClean="0"/>
          </a:p>
        </p:txBody>
      </p:sp>
    </p:spTree>
    <p:extLst>
      <p:ext uri="{BB962C8B-B14F-4D97-AF65-F5344CB8AC3E}">
        <p14:creationId xmlns:p14="http://schemas.microsoft.com/office/powerpoint/2010/main" val="19929558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n-US" altLang="en-US" smtClean="0"/>
              <a:t>Immigration through Employment</a:t>
            </a:r>
            <a:endParaRPr lang="en-US" altLang="en-US" dirty="0" smtClean="0"/>
          </a:p>
        </p:txBody>
      </p:sp>
      <p:sp>
        <p:nvSpPr>
          <p:cNvPr id="67587" name="Rectangle 3"/>
          <p:cNvSpPr>
            <a:spLocks noGrp="1"/>
          </p:cNvSpPr>
          <p:nvPr>
            <p:ph idx="1"/>
          </p:nvPr>
        </p:nvSpPr>
        <p:spPr/>
        <p:txBody>
          <a:bodyPr>
            <a:normAutofit fontScale="92500" lnSpcReduction="20000"/>
          </a:bodyPr>
          <a:lstStyle/>
          <a:p>
            <a:r>
              <a:rPr lang="en-US" altLang="en-US" smtClean="0"/>
              <a:t>Step 1</a:t>
            </a:r>
          </a:p>
          <a:p>
            <a:pPr lvl="1"/>
            <a:r>
              <a:rPr lang="en-US" altLang="en-US" smtClean="0"/>
              <a:t>The employer demonstrates to the DOL that there are no qualified US workers (called PERM) </a:t>
            </a:r>
          </a:p>
          <a:p>
            <a:pPr lvl="1"/>
            <a:r>
              <a:rPr lang="en-US" altLang="en-US" smtClean="0"/>
              <a:t>For certain jobs/positions/aliens this step can be skipped.</a:t>
            </a:r>
          </a:p>
          <a:p>
            <a:r>
              <a:rPr lang="en-US" altLang="en-US" smtClean="0"/>
              <a:t>Step 2</a:t>
            </a:r>
          </a:p>
          <a:p>
            <a:pPr lvl="1"/>
            <a:r>
              <a:rPr lang="en-US" altLang="en-US" smtClean="0"/>
              <a:t>Petition filed with USCIS (the I-140)</a:t>
            </a:r>
          </a:p>
          <a:p>
            <a:pPr lvl="1"/>
            <a:r>
              <a:rPr lang="en-US" altLang="en-US" smtClean="0"/>
              <a:t>In most cases, filed by the employer. Sometimes, the alien can self-petition.</a:t>
            </a:r>
          </a:p>
          <a:p>
            <a:r>
              <a:rPr lang="en-US" altLang="en-US" smtClean="0"/>
              <a:t>Step 3</a:t>
            </a:r>
          </a:p>
          <a:p>
            <a:pPr lvl="1"/>
            <a:r>
              <a:rPr lang="en-US" altLang="en-US" smtClean="0"/>
              <a:t>The application for permanent residence</a:t>
            </a:r>
          </a:p>
          <a:p>
            <a:pPr lvl="1"/>
            <a:r>
              <a:rPr lang="en-US" altLang="en-US" smtClean="0"/>
              <a:t>There has to be a “spot” available</a:t>
            </a:r>
            <a:endParaRPr lang="en-US" altLang="en-US" dirty="0" smtClean="0"/>
          </a:p>
        </p:txBody>
      </p:sp>
    </p:spTree>
    <p:extLst>
      <p:ext uri="{BB962C8B-B14F-4D97-AF65-F5344CB8AC3E}">
        <p14:creationId xmlns:p14="http://schemas.microsoft.com/office/powerpoint/2010/main" val="3714852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numbers to ponder</a:t>
            </a:r>
            <a:endParaRPr lang="en-US" dirty="0"/>
          </a:p>
        </p:txBody>
      </p:sp>
      <p:sp>
        <p:nvSpPr>
          <p:cNvPr id="3" name="Content Placeholder 2"/>
          <p:cNvSpPr>
            <a:spLocks noGrp="1"/>
          </p:cNvSpPr>
          <p:nvPr>
            <p:ph idx="1"/>
          </p:nvPr>
        </p:nvSpPr>
        <p:spPr/>
        <p:txBody>
          <a:bodyPr/>
          <a:lstStyle/>
          <a:p>
            <a:r>
              <a:rPr lang="en-US" smtClean="0"/>
              <a:t>990,553 foreign nationals became permanent residents in 2013</a:t>
            </a:r>
          </a:p>
          <a:p>
            <a:pPr lvl="1"/>
            <a:r>
              <a:rPr lang="en-US" smtClean="0"/>
              <a:t>46% new arrivals</a:t>
            </a:r>
          </a:p>
          <a:p>
            <a:pPr lvl="1"/>
            <a:r>
              <a:rPr lang="en-US" smtClean="0"/>
              <a:t>44% immediate relatives of US citizens</a:t>
            </a:r>
          </a:p>
          <a:p>
            <a:pPr lvl="2"/>
            <a:r>
              <a:rPr lang="en-US" smtClean="0"/>
              <a:t>IR and other family based = 65%</a:t>
            </a:r>
          </a:p>
          <a:p>
            <a:pPr lvl="2"/>
            <a:r>
              <a:rPr lang="en-US" smtClean="0"/>
              <a:t>Employment = 16%</a:t>
            </a:r>
          </a:p>
          <a:p>
            <a:pPr lvl="2"/>
            <a:r>
              <a:rPr lang="en-US" smtClean="0"/>
              <a:t>Asylee and other = 12%</a:t>
            </a:r>
          </a:p>
          <a:p>
            <a:pPr lvl="2"/>
            <a:r>
              <a:rPr lang="en-US" smtClean="0"/>
              <a:t>Lottery = 5%</a:t>
            </a:r>
          </a:p>
          <a:p>
            <a:endParaRPr lang="en-US" dirty="0"/>
          </a:p>
        </p:txBody>
      </p:sp>
    </p:spTree>
    <p:extLst>
      <p:ext uri="{BB962C8B-B14F-4D97-AF65-F5344CB8AC3E}">
        <p14:creationId xmlns:p14="http://schemas.microsoft.com/office/powerpoint/2010/main" val="31225318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EB-1 (“Priority Workers”)</a:t>
            </a:r>
            <a:endParaRPr lang="en-US" altLang="en-US" dirty="0" smtClean="0"/>
          </a:p>
        </p:txBody>
      </p:sp>
      <p:sp>
        <p:nvSpPr>
          <p:cNvPr id="34819" name="Rectangle 3"/>
          <p:cNvSpPr>
            <a:spLocks noGrp="1" noChangeArrowheads="1"/>
          </p:cNvSpPr>
          <p:nvPr>
            <p:ph idx="1"/>
          </p:nvPr>
        </p:nvSpPr>
        <p:spPr/>
        <p:txBody>
          <a:bodyPr/>
          <a:lstStyle/>
          <a:p>
            <a:r>
              <a:rPr lang="en-US" altLang="en-US" smtClean="0"/>
              <a:t>Quota approx. 40,000</a:t>
            </a:r>
          </a:p>
          <a:p>
            <a:pPr lvl="1"/>
            <a:r>
              <a:rPr lang="en-US" altLang="en-US" smtClean="0"/>
              <a:t>A. Extraordinary ability or achievement in sciences, arts, education, business, or athletics</a:t>
            </a:r>
          </a:p>
          <a:p>
            <a:pPr lvl="1"/>
            <a:r>
              <a:rPr lang="en-US" altLang="en-US" smtClean="0"/>
              <a:t>B. Outstanding professor/ researcher</a:t>
            </a:r>
          </a:p>
          <a:p>
            <a:pPr lvl="1"/>
            <a:r>
              <a:rPr lang="en-US" altLang="en-US" smtClean="0"/>
              <a:t>C. Certain multinational executives/ managers</a:t>
            </a:r>
          </a:p>
          <a:p>
            <a:r>
              <a:rPr lang="en-US" altLang="en-US" smtClean="0"/>
              <a:t>Can skip showing no US workers</a:t>
            </a:r>
          </a:p>
          <a:p>
            <a:endParaRPr lang="en-US" altLang="en-US" dirty="0" smtClean="0"/>
          </a:p>
        </p:txBody>
      </p:sp>
    </p:spTree>
    <p:extLst>
      <p:ext uri="{BB962C8B-B14F-4D97-AF65-F5344CB8AC3E}">
        <p14:creationId xmlns:p14="http://schemas.microsoft.com/office/powerpoint/2010/main" val="18671337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mtClean="0"/>
              <a:t>EB-2 Advanced Degree Professionals &amp; Aliens of Exceptional Ability</a:t>
            </a:r>
            <a:endParaRPr lang="en-US" dirty="0"/>
          </a:p>
        </p:txBody>
      </p:sp>
      <p:sp>
        <p:nvSpPr>
          <p:cNvPr id="3" name="Content Placeholder 2"/>
          <p:cNvSpPr>
            <a:spLocks noGrp="1"/>
          </p:cNvSpPr>
          <p:nvPr>
            <p:ph idx="1"/>
          </p:nvPr>
        </p:nvSpPr>
        <p:spPr/>
        <p:txBody>
          <a:bodyPr/>
          <a:lstStyle/>
          <a:p>
            <a:r>
              <a:rPr lang="en-US" smtClean="0"/>
              <a:t>Professional with advanced degree</a:t>
            </a:r>
          </a:p>
          <a:p>
            <a:r>
              <a:rPr lang="en-US" smtClean="0"/>
              <a:t>Aliens of exceptional ability</a:t>
            </a:r>
          </a:p>
          <a:p>
            <a:r>
              <a:rPr lang="en-US" smtClean="0"/>
              <a:t>National interest waiver of job offer and labor certification for prof. with advanced degree or alien of exceptional ability</a:t>
            </a:r>
          </a:p>
          <a:p>
            <a:r>
              <a:rPr lang="en-US" smtClean="0"/>
              <a:t>Depending on sub-category may or may not have to show no US workers</a:t>
            </a:r>
          </a:p>
          <a:p>
            <a:endParaRPr lang="en-US" dirty="0"/>
          </a:p>
        </p:txBody>
      </p:sp>
    </p:spTree>
    <p:extLst>
      <p:ext uri="{BB962C8B-B14F-4D97-AF65-F5344CB8AC3E}">
        <p14:creationId xmlns:p14="http://schemas.microsoft.com/office/powerpoint/2010/main" val="28335827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Eb-3 skilled workers, professional and other workers</a:t>
            </a:r>
            <a:endParaRPr lang="en-US" dirty="0"/>
          </a:p>
        </p:txBody>
      </p:sp>
      <p:sp>
        <p:nvSpPr>
          <p:cNvPr id="3" name="Content Placeholder 2"/>
          <p:cNvSpPr>
            <a:spLocks noGrp="1"/>
          </p:cNvSpPr>
          <p:nvPr>
            <p:ph idx="1"/>
          </p:nvPr>
        </p:nvSpPr>
        <p:spPr/>
        <p:txBody>
          <a:bodyPr/>
          <a:lstStyle/>
          <a:p>
            <a:r>
              <a:rPr lang="en-US" smtClean="0"/>
              <a:t>Requires labor certification process except for pre-approved categories (nurses, therapists, sheep herders)</a:t>
            </a:r>
            <a:endParaRPr lang="en-US" dirty="0"/>
          </a:p>
        </p:txBody>
      </p:sp>
    </p:spTree>
    <p:extLst>
      <p:ext uri="{BB962C8B-B14F-4D97-AF65-F5344CB8AC3E}">
        <p14:creationId xmlns:p14="http://schemas.microsoft.com/office/powerpoint/2010/main" val="40665726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EB-4 Religious Workers</a:t>
            </a:r>
            <a:endParaRPr lang="en-US" dirty="0"/>
          </a:p>
        </p:txBody>
      </p:sp>
      <p:sp>
        <p:nvSpPr>
          <p:cNvPr id="3" name="Content Placeholder 2"/>
          <p:cNvSpPr>
            <a:spLocks noGrp="1"/>
          </p:cNvSpPr>
          <p:nvPr>
            <p:ph idx="1"/>
          </p:nvPr>
        </p:nvSpPr>
        <p:spPr/>
        <p:txBody>
          <a:bodyPr/>
          <a:lstStyle/>
          <a:p>
            <a:r>
              <a:rPr lang="en-US" altLang="en-US" smtClean="0"/>
              <a:t>Job offer in U.S. from “bona fide nonprofit religious organization”</a:t>
            </a:r>
            <a:endParaRPr lang="en-US" altLang="en-US" dirty="0" smtClean="0"/>
          </a:p>
        </p:txBody>
      </p:sp>
    </p:spTree>
    <p:extLst>
      <p:ext uri="{BB962C8B-B14F-4D97-AF65-F5344CB8AC3E}">
        <p14:creationId xmlns:p14="http://schemas.microsoft.com/office/powerpoint/2010/main" val="2268408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Eb-5 employment creation</a:t>
            </a:r>
            <a:endParaRPr lang="en-US" dirty="0"/>
          </a:p>
        </p:txBody>
      </p:sp>
      <p:sp>
        <p:nvSpPr>
          <p:cNvPr id="3" name="Content Placeholder 2"/>
          <p:cNvSpPr>
            <a:spLocks noGrp="1"/>
          </p:cNvSpPr>
          <p:nvPr>
            <p:ph idx="1"/>
          </p:nvPr>
        </p:nvSpPr>
        <p:spPr/>
        <p:txBody>
          <a:bodyPr>
            <a:normAutofit fontScale="85000" lnSpcReduction="10000"/>
          </a:bodyPr>
          <a:lstStyle/>
          <a:p>
            <a:r>
              <a:rPr lang="en-US" smtClean="0"/>
              <a:t>Approx. 10,000 /max. 3,000 targeted areas</a:t>
            </a:r>
          </a:p>
          <a:p>
            <a:r>
              <a:rPr lang="en-US" smtClean="0"/>
              <a:t>New business (established after Nov. 29, 1990)</a:t>
            </a:r>
          </a:p>
          <a:p>
            <a:r>
              <a:rPr lang="en-US" smtClean="0"/>
              <a:t>Rural area or area with 150% unemployment rate: 500K, 10 full time jobs</a:t>
            </a:r>
          </a:p>
          <a:p>
            <a:r>
              <a:rPr lang="en-US" smtClean="0"/>
              <a:t>Urban area, or area with less than 150% natl. u/e rate: 1 million, 10 full time jobs</a:t>
            </a:r>
          </a:p>
          <a:p>
            <a:r>
              <a:rPr lang="en-US" smtClean="0"/>
              <a:t>Existing business:  invest required amt., increase net worth by 40%, and create 10 new jobs.</a:t>
            </a:r>
          </a:p>
          <a:p>
            <a:r>
              <a:rPr lang="en-US" smtClean="0"/>
              <a:t>Targeted area: can show indirect job creation, eg, contract workers.</a:t>
            </a:r>
          </a:p>
          <a:p>
            <a:r>
              <a:rPr lang="en-US" smtClean="0"/>
              <a:t>CR for two years. </a:t>
            </a:r>
            <a:endParaRPr lang="en-US" dirty="0"/>
          </a:p>
        </p:txBody>
      </p:sp>
    </p:spTree>
    <p:extLst>
      <p:ext uri="{BB962C8B-B14F-4D97-AF65-F5344CB8AC3E}">
        <p14:creationId xmlns:p14="http://schemas.microsoft.com/office/powerpoint/2010/main" val="24473318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Industry – health care</a:t>
            </a:r>
            <a:endParaRPr lang="en-US" dirty="0"/>
          </a:p>
        </p:txBody>
      </p:sp>
      <p:sp>
        <p:nvSpPr>
          <p:cNvPr id="3" name="Content Placeholder 2"/>
          <p:cNvSpPr>
            <a:spLocks noGrp="1"/>
          </p:cNvSpPr>
          <p:nvPr>
            <p:ph idx="1"/>
          </p:nvPr>
        </p:nvSpPr>
        <p:spPr/>
        <p:txBody>
          <a:bodyPr/>
          <a:lstStyle/>
          <a:p>
            <a:r>
              <a:rPr lang="en-US" smtClean="0"/>
              <a:t>Nurse shortage</a:t>
            </a:r>
          </a:p>
          <a:p>
            <a:pPr lvl="1"/>
            <a:r>
              <a:rPr lang="en-US" smtClean="0"/>
              <a:t>Difficulty of meeting shortage with foreign workers – balance long and short term solutions</a:t>
            </a:r>
          </a:p>
          <a:p>
            <a:r>
              <a:rPr lang="en-US" smtClean="0"/>
              <a:t>Physicians</a:t>
            </a:r>
          </a:p>
          <a:p>
            <a:pPr lvl="1"/>
            <a:r>
              <a:rPr lang="en-US" smtClean="0"/>
              <a:t>Large number of physicians are foreign born need immigration sponsorship</a:t>
            </a:r>
          </a:p>
          <a:p>
            <a:pPr lvl="1"/>
            <a:endParaRPr lang="en-US" dirty="0"/>
          </a:p>
        </p:txBody>
      </p:sp>
    </p:spTree>
    <p:extLst>
      <p:ext uri="{BB962C8B-B14F-4D97-AF65-F5344CB8AC3E}">
        <p14:creationId xmlns:p14="http://schemas.microsoft.com/office/powerpoint/2010/main" val="7119951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Industry – start-up and tech</a:t>
            </a:r>
            <a:endParaRPr lang="en-US" dirty="0"/>
          </a:p>
        </p:txBody>
      </p:sp>
      <p:sp>
        <p:nvSpPr>
          <p:cNvPr id="3" name="Content Placeholder 2"/>
          <p:cNvSpPr>
            <a:spLocks noGrp="1"/>
          </p:cNvSpPr>
          <p:nvPr>
            <p:ph idx="1"/>
          </p:nvPr>
        </p:nvSpPr>
        <p:spPr/>
        <p:txBody>
          <a:bodyPr/>
          <a:lstStyle/>
          <a:p>
            <a:r>
              <a:rPr lang="en-US" smtClean="0"/>
              <a:t>H-1B demand issues</a:t>
            </a:r>
          </a:p>
          <a:p>
            <a:r>
              <a:rPr lang="en-US" smtClean="0"/>
              <a:t>Issues with foreign national having company ownership and using the company as basis for immigration </a:t>
            </a:r>
          </a:p>
          <a:p>
            <a:r>
              <a:rPr lang="en-US" smtClean="0"/>
              <a:t>Country limitations for investor visa (no treaty with India, China, etc.)</a:t>
            </a:r>
          </a:p>
          <a:p>
            <a:r>
              <a:rPr lang="en-US" smtClean="0"/>
              <a:t>Employment creation requires large investment and large number of employees</a:t>
            </a:r>
            <a:endParaRPr lang="en-US" dirty="0"/>
          </a:p>
        </p:txBody>
      </p:sp>
    </p:spTree>
    <p:extLst>
      <p:ext uri="{BB962C8B-B14F-4D97-AF65-F5344CB8AC3E}">
        <p14:creationId xmlns:p14="http://schemas.microsoft.com/office/powerpoint/2010/main" val="17202802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Industry – hospitality and labor</a:t>
            </a:r>
            <a:endParaRPr lang="en-US" dirty="0"/>
          </a:p>
        </p:txBody>
      </p:sp>
      <p:sp>
        <p:nvSpPr>
          <p:cNvPr id="3" name="Content Placeholder 2"/>
          <p:cNvSpPr>
            <a:spLocks noGrp="1"/>
          </p:cNvSpPr>
          <p:nvPr>
            <p:ph idx="1"/>
          </p:nvPr>
        </p:nvSpPr>
        <p:spPr/>
        <p:txBody>
          <a:bodyPr/>
          <a:lstStyle/>
          <a:p>
            <a:r>
              <a:rPr lang="en-US" smtClean="0"/>
              <a:t>Abuse of the H-2B program and J-1 exchange program</a:t>
            </a:r>
          </a:p>
          <a:p>
            <a:r>
              <a:rPr lang="en-US" smtClean="0"/>
              <a:t>H-2B program not responsive to real world needs</a:t>
            </a:r>
            <a:endParaRPr lang="en-US" dirty="0"/>
          </a:p>
        </p:txBody>
      </p:sp>
    </p:spTree>
    <p:extLst>
      <p:ext uri="{BB962C8B-B14F-4D97-AF65-F5344CB8AC3E}">
        <p14:creationId xmlns:p14="http://schemas.microsoft.com/office/powerpoint/2010/main" val="36701333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Intersection of Immigration and….</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Mergers/ Acquisitions</a:t>
            </a:r>
          </a:p>
          <a:p>
            <a:pPr lvl="1"/>
            <a:r>
              <a:rPr lang="en-US" smtClean="0"/>
              <a:t>Review for immigration issues</a:t>
            </a:r>
          </a:p>
          <a:p>
            <a:pPr lvl="2"/>
            <a:r>
              <a:rPr lang="en-US" smtClean="0"/>
              <a:t>Employees on Non Immigrant Visas, Employees on the path to residence</a:t>
            </a:r>
          </a:p>
          <a:p>
            <a:pPr lvl="2"/>
            <a:r>
              <a:rPr lang="en-US" smtClean="0"/>
              <a:t>Are you changing the nationality of the company?</a:t>
            </a:r>
          </a:p>
          <a:p>
            <a:pPr lvl="2"/>
            <a:r>
              <a:rPr lang="en-US" smtClean="0"/>
              <a:t>Will the change in ownership percentage impact someone’s visa?</a:t>
            </a:r>
          </a:p>
          <a:p>
            <a:r>
              <a:rPr lang="en-US" smtClean="0"/>
              <a:t>Import/ Export control</a:t>
            </a:r>
          </a:p>
          <a:p>
            <a:pPr lvl="1"/>
            <a:r>
              <a:rPr lang="en-US" smtClean="0"/>
              <a:t>Do you have foreign nationals working with controlled tech/information?</a:t>
            </a:r>
          </a:p>
          <a:p>
            <a:r>
              <a:rPr lang="en-US" smtClean="0"/>
              <a:t>PR concerns</a:t>
            </a:r>
          </a:p>
          <a:p>
            <a:r>
              <a:rPr lang="en-US" smtClean="0"/>
              <a:t>Worker’s comp claims/ other liabilities?</a:t>
            </a:r>
          </a:p>
          <a:p>
            <a:pPr lvl="1"/>
            <a:r>
              <a:rPr lang="en-US" smtClean="0"/>
              <a:t>Be careful how you approach this issue</a:t>
            </a:r>
            <a:endParaRPr lang="en-US" dirty="0"/>
          </a:p>
        </p:txBody>
      </p:sp>
    </p:spTree>
    <p:extLst>
      <p:ext uri="{BB962C8B-B14F-4D97-AF65-F5344CB8AC3E}">
        <p14:creationId xmlns:p14="http://schemas.microsoft.com/office/powerpoint/2010/main" val="10448823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Executive Action</a:t>
            </a:r>
            <a:endParaRPr lang="en-US" altLang="en-US" dirty="0" smtClean="0"/>
          </a:p>
        </p:txBody>
      </p:sp>
      <p:sp>
        <p:nvSpPr>
          <p:cNvPr id="3" name="Content Placeholder 2"/>
          <p:cNvSpPr>
            <a:spLocks noGrp="1"/>
          </p:cNvSpPr>
          <p:nvPr>
            <p:ph idx="1"/>
          </p:nvPr>
        </p:nvSpPr>
        <p:spPr/>
        <p:txBody>
          <a:bodyPr>
            <a:normAutofit fontScale="77500" lnSpcReduction="20000"/>
          </a:bodyPr>
          <a:lstStyle/>
          <a:p>
            <a:r>
              <a:rPr lang="en-US" smtClean="0"/>
              <a:t>November 20, 2014 President Obama announced a series of executive actions to address immigration system needs </a:t>
            </a:r>
          </a:p>
          <a:p>
            <a:pPr lvl="1"/>
            <a:r>
              <a:rPr lang="en-US" smtClean="0"/>
              <a:t>Visa modernization and streamlining</a:t>
            </a:r>
          </a:p>
          <a:p>
            <a:pPr lvl="1"/>
            <a:r>
              <a:rPr lang="en-US" smtClean="0"/>
              <a:t>Enhance options for foreign entrepreneurs</a:t>
            </a:r>
          </a:p>
          <a:p>
            <a:pPr lvl="1"/>
            <a:r>
              <a:rPr lang="en-US" smtClean="0"/>
              <a:t>Streamline process for foreign workers and employer and still protect US workers</a:t>
            </a:r>
          </a:p>
          <a:p>
            <a:pPr lvl="1"/>
            <a:r>
              <a:rPr lang="en-US" smtClean="0"/>
              <a:t>Expansion of optional practical training options for foreign students</a:t>
            </a:r>
          </a:p>
          <a:p>
            <a:pPr lvl="1"/>
            <a:r>
              <a:rPr lang="en-US" smtClean="0"/>
              <a:t>Promote naturalization</a:t>
            </a:r>
          </a:p>
          <a:p>
            <a:pPr lvl="1"/>
            <a:r>
              <a:rPr lang="en-US" smtClean="0"/>
              <a:t>Improvements to adjudication of family petitions including creation of provisional waiver program</a:t>
            </a:r>
          </a:p>
          <a:p>
            <a:pPr lvl="1"/>
            <a:r>
              <a:rPr lang="en-US" smtClean="0"/>
              <a:t>Clarify enforcement priorities – create guidelines for exercising prosecutorial discretion in enforcement and prosecution (removal)</a:t>
            </a:r>
          </a:p>
          <a:p>
            <a:pPr lvl="1"/>
            <a:r>
              <a:rPr lang="en-US" smtClean="0"/>
              <a:t>Formalization of deferred action – DACA and DAPA</a:t>
            </a:r>
          </a:p>
          <a:p>
            <a:endParaRPr lang="en-US" dirty="0"/>
          </a:p>
        </p:txBody>
      </p:sp>
    </p:spTree>
    <p:extLst>
      <p:ext uri="{BB962C8B-B14F-4D97-AF65-F5344CB8AC3E}">
        <p14:creationId xmlns:p14="http://schemas.microsoft.com/office/powerpoint/2010/main" val="155203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53465" y="291638"/>
            <a:ext cx="10615765" cy="6251579"/>
          </a:xfrm>
          <a:prstGeom prst="rect">
            <a:avLst/>
          </a:prstGeom>
        </p:spPr>
      </p:pic>
    </p:spTree>
    <p:extLst>
      <p:ext uri="{BB962C8B-B14F-4D97-AF65-F5344CB8AC3E}">
        <p14:creationId xmlns:p14="http://schemas.microsoft.com/office/powerpoint/2010/main" val="28756543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A note on Executive Action - DACA</a:t>
            </a:r>
            <a:endParaRPr lang="en-US" altLang="en-US" dirty="0" smtClean="0"/>
          </a:p>
        </p:txBody>
      </p:sp>
      <p:sp>
        <p:nvSpPr>
          <p:cNvPr id="3" name="Content Placeholder 2"/>
          <p:cNvSpPr>
            <a:spLocks noGrp="1"/>
          </p:cNvSpPr>
          <p:nvPr>
            <p:ph idx="1"/>
          </p:nvPr>
        </p:nvSpPr>
        <p:spPr/>
        <p:txBody>
          <a:bodyPr>
            <a:normAutofit fontScale="70000" lnSpcReduction="20000"/>
          </a:bodyPr>
          <a:lstStyle/>
          <a:p>
            <a:r>
              <a:rPr lang="en-US" smtClean="0"/>
              <a:t>AKA the Obama Law or Executive Action</a:t>
            </a:r>
          </a:p>
          <a:p>
            <a:r>
              <a:rPr lang="en-US" smtClean="0"/>
              <a:t>Original DACA August 2011</a:t>
            </a:r>
          </a:p>
          <a:p>
            <a:r>
              <a:rPr lang="en-US" smtClean="0"/>
              <a:t>Executive Action, expansion announced November 2014</a:t>
            </a:r>
          </a:p>
          <a:p>
            <a:pPr lvl="1"/>
            <a:r>
              <a:rPr lang="en-US" smtClean="0"/>
              <a:t>Lawsuit filed in December 2014, Texas v. US</a:t>
            </a:r>
          </a:p>
          <a:p>
            <a:pPr lvl="1"/>
            <a:r>
              <a:rPr lang="en-US" smtClean="0"/>
              <a:t>Judge granted an injunction, in part </a:t>
            </a:r>
          </a:p>
          <a:p>
            <a:pPr lvl="1"/>
            <a:r>
              <a:rPr lang="en-US" smtClean="0"/>
              <a:t>Went to SCOTUS – who tied</a:t>
            </a:r>
          </a:p>
          <a:p>
            <a:r>
              <a:rPr lang="en-US" smtClean="0"/>
              <a:t>Not a green card. Does not provide a path to residence or citizenship.</a:t>
            </a:r>
          </a:p>
          <a:p>
            <a:r>
              <a:rPr lang="en-US" smtClean="0"/>
              <a:t>DHS agrees not to remove the applicant</a:t>
            </a:r>
          </a:p>
          <a:p>
            <a:r>
              <a:rPr lang="en-US" smtClean="0"/>
              <a:t>Defers the removal</a:t>
            </a:r>
          </a:p>
          <a:p>
            <a:r>
              <a:rPr lang="en-US" smtClean="0"/>
              <a:t>The applicant can qualify for an employment authorization document </a:t>
            </a:r>
          </a:p>
          <a:p>
            <a:r>
              <a:rPr lang="en-US" smtClean="0"/>
              <a:t>Good for two years </a:t>
            </a:r>
          </a:p>
          <a:p>
            <a:r>
              <a:rPr lang="en-US" smtClean="0"/>
              <a:t>May be able to get a travel document?</a:t>
            </a:r>
          </a:p>
          <a:p>
            <a:endParaRPr lang="en-US" smtClean="0"/>
          </a:p>
          <a:p>
            <a:endParaRPr lang="en-US" dirty="0"/>
          </a:p>
        </p:txBody>
      </p:sp>
    </p:spTree>
    <p:extLst>
      <p:ext uri="{BB962C8B-B14F-4D97-AF65-F5344CB8AC3E}">
        <p14:creationId xmlns:p14="http://schemas.microsoft.com/office/powerpoint/2010/main" val="6071913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A note on Executive Action - DACA</a:t>
            </a:r>
            <a:endParaRPr lang="en-US" altLang="en-US" dirty="0" smtClean="0"/>
          </a:p>
        </p:txBody>
      </p:sp>
      <p:sp>
        <p:nvSpPr>
          <p:cNvPr id="3" name="Content Placeholder 2"/>
          <p:cNvSpPr>
            <a:spLocks noGrp="1"/>
          </p:cNvSpPr>
          <p:nvPr>
            <p:ph idx="1"/>
          </p:nvPr>
        </p:nvSpPr>
        <p:spPr/>
        <p:txBody>
          <a:bodyPr/>
          <a:lstStyle/>
          <a:p>
            <a:r>
              <a:rPr lang="en-US" smtClean="0"/>
              <a:t>Must be under 31 as of June 15, 2012</a:t>
            </a:r>
          </a:p>
          <a:p>
            <a:r>
              <a:rPr lang="en-US" smtClean="0"/>
              <a:t>Entered the U.S. before reaching the age of 16</a:t>
            </a:r>
          </a:p>
          <a:p>
            <a:r>
              <a:rPr lang="en-US" smtClean="0"/>
              <a:t>Continuously resided in the U.S. since June 15, 2007</a:t>
            </a:r>
          </a:p>
          <a:p>
            <a:r>
              <a:rPr lang="en-US" smtClean="0"/>
              <a:t>Physically present in the U.S. on June 15, 2012, and at the time of application</a:t>
            </a:r>
          </a:p>
          <a:p>
            <a:r>
              <a:rPr lang="en-US" smtClean="0"/>
              <a:t>Entered without inspection or out of status as of June 15, 2012</a:t>
            </a:r>
          </a:p>
          <a:p>
            <a:r>
              <a:rPr lang="en-US" smtClean="0"/>
              <a:t>Must be at least 15 to apply</a:t>
            </a:r>
          </a:p>
          <a:p>
            <a:pPr lvl="1"/>
            <a:r>
              <a:rPr lang="en-US" smtClean="0"/>
              <a:t>Exception if in removal proceedings</a:t>
            </a:r>
          </a:p>
          <a:p>
            <a:endParaRPr lang="en-US" dirty="0"/>
          </a:p>
        </p:txBody>
      </p:sp>
    </p:spTree>
    <p:extLst>
      <p:ext uri="{BB962C8B-B14F-4D97-AF65-F5344CB8AC3E}">
        <p14:creationId xmlns:p14="http://schemas.microsoft.com/office/powerpoint/2010/main" val="22136679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smtClean="0"/>
              <a:t>A note on Executive Action - DACA</a:t>
            </a:r>
            <a:endParaRPr lang="en-US" altLang="en-US" dirty="0" smtClean="0"/>
          </a:p>
        </p:txBody>
      </p:sp>
      <p:sp>
        <p:nvSpPr>
          <p:cNvPr id="3" name="Content Placeholder 2"/>
          <p:cNvSpPr>
            <a:spLocks noGrp="1"/>
          </p:cNvSpPr>
          <p:nvPr>
            <p:ph idx="1"/>
          </p:nvPr>
        </p:nvSpPr>
        <p:spPr/>
        <p:txBody>
          <a:bodyPr>
            <a:normAutofit fontScale="85000" lnSpcReduction="20000"/>
          </a:bodyPr>
          <a:lstStyle/>
          <a:p>
            <a:r>
              <a:rPr lang="en-US" smtClean="0"/>
              <a:t>currently in school</a:t>
            </a:r>
          </a:p>
          <a:p>
            <a:r>
              <a:rPr lang="en-US" smtClean="0"/>
              <a:t>graduated or obtained a certificate of completion from high school</a:t>
            </a:r>
          </a:p>
          <a:p>
            <a:r>
              <a:rPr lang="en-US" smtClean="0"/>
              <a:t>obtained a General Education Development (GED) certificate</a:t>
            </a:r>
          </a:p>
          <a:p>
            <a:r>
              <a:rPr lang="en-US" smtClean="0"/>
              <a:t>or are an honorably discharged veteran of the Coast Guard or Armed Forces of the United States; </a:t>
            </a:r>
          </a:p>
          <a:p>
            <a:r>
              <a:rPr lang="en-US" smtClean="0"/>
              <a:t>have not been convicted of a felony, significant misdemeanor, three or more other misdemeanors, and do not otherwise pose a threat to national security or public safety.</a:t>
            </a:r>
          </a:p>
          <a:p>
            <a:pPr lvl="1"/>
            <a:r>
              <a:rPr lang="en-US" smtClean="0"/>
              <a:t>significant misdemeanor = offense of domestic violence; sexual abuse or exploitation; burglary; unlawful possession or use of a firearm; drug distribution or trafficking; or, driving under the influence; or sentenced to more than 90 days. </a:t>
            </a:r>
          </a:p>
          <a:p>
            <a:endParaRPr lang="en-US" dirty="0"/>
          </a:p>
        </p:txBody>
      </p:sp>
    </p:spTree>
    <p:extLst>
      <p:ext uri="{BB962C8B-B14F-4D97-AF65-F5344CB8AC3E}">
        <p14:creationId xmlns:p14="http://schemas.microsoft.com/office/powerpoint/2010/main" val="9889577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A note on Executive Action – </a:t>
            </a:r>
            <a:endParaRPr lang="en-US" altLang="en-US" dirty="0" smtClean="0"/>
          </a:p>
        </p:txBody>
      </p:sp>
      <p:sp>
        <p:nvSpPr>
          <p:cNvPr id="74755" name="Content Placeholder 2"/>
          <p:cNvSpPr>
            <a:spLocks noGrp="1"/>
          </p:cNvSpPr>
          <p:nvPr>
            <p:ph idx="1"/>
          </p:nvPr>
        </p:nvSpPr>
        <p:spPr/>
        <p:txBody>
          <a:bodyPr/>
          <a:lstStyle/>
          <a:p>
            <a:r>
              <a:rPr lang="en-US" altLang="en-US" sz="2000" dirty="0" smtClean="0"/>
              <a:t>Deportation/ Removal </a:t>
            </a:r>
          </a:p>
          <a:p>
            <a:pPr lvl="1"/>
            <a:r>
              <a:rPr lang="en-US" altLang="en-US" sz="2000" dirty="0" smtClean="0"/>
              <a:t>High levels of deportation/removal incompliance with priority memos</a:t>
            </a:r>
          </a:p>
          <a:p>
            <a:pPr lvl="2"/>
            <a:r>
              <a:rPr lang="en-US" altLang="en-US" sz="2000" dirty="0" smtClean="0"/>
              <a:t>Criminals, threats to security, etc.</a:t>
            </a:r>
          </a:p>
          <a:p>
            <a:pPr lvl="1"/>
            <a:r>
              <a:rPr lang="en-US" altLang="en-US" sz="2000" dirty="0" smtClean="0"/>
              <a:t>Leniency for those with long residence, ties to US, humanitarian factors</a:t>
            </a:r>
          </a:p>
          <a:p>
            <a:r>
              <a:rPr lang="en-US" altLang="en-US" sz="2000" dirty="0" smtClean="0"/>
              <a:t>Provisional Waiver program</a:t>
            </a:r>
          </a:p>
          <a:p>
            <a:pPr lvl="1"/>
            <a:r>
              <a:rPr lang="en-US" altLang="en-US" sz="2000" dirty="0" smtClean="0"/>
              <a:t>Change in how individuals can seek forgiveness for time spent in the US without authorization making it easier for those with a path to permanent residence to complete that path</a:t>
            </a:r>
          </a:p>
          <a:p>
            <a:r>
              <a:rPr lang="en-US" altLang="en-US" sz="2000" dirty="0" smtClean="0"/>
              <a:t>Small regulatory changes over time that bring small relief until reform</a:t>
            </a:r>
          </a:p>
          <a:p>
            <a:pPr lvl="1"/>
            <a:endParaRPr lang="en-US" altLang="en-US" dirty="0" smtClean="0"/>
          </a:p>
        </p:txBody>
      </p:sp>
    </p:spTree>
    <p:extLst>
      <p:ext uri="{BB962C8B-B14F-4D97-AF65-F5344CB8AC3E}">
        <p14:creationId xmlns:p14="http://schemas.microsoft.com/office/powerpoint/2010/main" val="31742232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Essentials of Employment Law</a:t>
            </a:r>
            <a:br>
              <a:rPr lang="en-US" smtClean="0"/>
            </a:br>
            <a:r>
              <a:rPr lang="en-US" smtClean="0"/>
              <a:t> Immigration Law</a:t>
            </a:r>
            <a:endParaRPr lang="en-US" dirty="0"/>
          </a:p>
        </p:txBody>
      </p:sp>
      <p:sp>
        <p:nvSpPr>
          <p:cNvPr id="3" name="Subtitle 2"/>
          <p:cNvSpPr>
            <a:spLocks noGrp="1"/>
          </p:cNvSpPr>
          <p:nvPr>
            <p:ph type="subTitle" idx="1"/>
          </p:nvPr>
        </p:nvSpPr>
        <p:spPr/>
        <p:txBody>
          <a:bodyPr>
            <a:normAutofit fontScale="92500" lnSpcReduction="10000"/>
          </a:bodyPr>
          <a:lstStyle/>
          <a:p>
            <a:r>
              <a:rPr lang="en-US" smtClean="0"/>
              <a:t>Kathleen Gasparian</a:t>
            </a:r>
          </a:p>
          <a:p>
            <a:r>
              <a:rPr lang="en-US" smtClean="0"/>
              <a:t>Gasparian Immigration</a:t>
            </a:r>
          </a:p>
          <a:p>
            <a:r>
              <a:rPr lang="en-US" smtClean="0">
                <a:hlinkClick r:id="rId2"/>
              </a:rPr>
              <a:t>kathleen@gasparianimmigration.com</a:t>
            </a:r>
            <a:endParaRPr lang="en-US" smtClean="0"/>
          </a:p>
          <a:p>
            <a:r>
              <a:rPr lang="en-US" smtClean="0"/>
              <a:t>504.262.9878</a:t>
            </a:r>
          </a:p>
          <a:p>
            <a:endParaRPr lang="en-US" smtClean="0"/>
          </a:p>
          <a:p>
            <a:endParaRPr lang="en-US" dirty="0"/>
          </a:p>
        </p:txBody>
      </p:sp>
    </p:spTree>
    <p:extLst>
      <p:ext uri="{BB962C8B-B14F-4D97-AF65-F5344CB8AC3E}">
        <p14:creationId xmlns:p14="http://schemas.microsoft.com/office/powerpoint/2010/main" val="2861053540"/>
      </p:ext>
    </p:extLst>
  </p:cSld>
  <p:clrMapOvr>
    <a:masterClrMapping/>
  </p:clrMapOvr>
</p:sld>
</file>

<file path=ppt/theme/theme1.xml><?xml version="1.0" encoding="utf-8"?>
<a:theme xmlns:a="http://schemas.openxmlformats.org/drawingml/2006/main" name="gasparian immigration ppt desig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ITC Avant Garde Gothic"/>
        <a:ea typeface=""/>
        <a:cs typeface="Arial Unicode MS"/>
      </a:majorFont>
      <a:minorFont>
        <a:latin typeface="ITC Avant Garde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Unicode MS" panose="020B060402020202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gasparian immigration ppt design</Template>
  <TotalTime>64</TotalTime>
  <Words>6914</Words>
  <Application>Microsoft Office PowerPoint</Application>
  <PresentationFormat>Widescreen</PresentationFormat>
  <Paragraphs>599</Paragraphs>
  <Slides>94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Arial Unicode MS</vt:lpstr>
      <vt:lpstr>Arial</vt:lpstr>
      <vt:lpstr>Calibri</vt:lpstr>
      <vt:lpstr>ITC Avant Garde Gothic</vt:lpstr>
      <vt:lpstr>Times New Roman</vt:lpstr>
      <vt:lpstr>gasparian immigration ppt design</vt:lpstr>
      <vt:lpstr>Immigration for Businesses and Business Leaders</vt:lpstr>
      <vt:lpstr>When does a business deal with Immigration Issues?</vt:lpstr>
      <vt:lpstr>Definitions</vt:lpstr>
      <vt:lpstr>Ways to Come to the United States</vt:lpstr>
      <vt:lpstr>A growing issue</vt:lpstr>
      <vt:lpstr>A growing issue</vt:lpstr>
      <vt:lpstr>Some numbers to ponder</vt:lpstr>
      <vt:lpstr>Some numbers to ponder</vt:lpstr>
      <vt:lpstr>PowerPoint Presentation</vt:lpstr>
      <vt:lpstr>Current immigration by the numbers</vt:lpstr>
      <vt:lpstr>Numbers relating to the unauthorized</vt:lpstr>
      <vt:lpstr>About Louisiana</vt:lpstr>
      <vt:lpstr>About Louisiana</vt:lpstr>
      <vt:lpstr>Immigration and Civil Law</vt:lpstr>
      <vt:lpstr>Sources of Law</vt:lpstr>
      <vt:lpstr>What agencies are involved?</vt:lpstr>
      <vt:lpstr>Dealing with Compliance</vt:lpstr>
      <vt:lpstr>Why is the employer required to verify work authorization?</vt:lpstr>
      <vt:lpstr>Who has to be concerned with IRCA?</vt:lpstr>
      <vt:lpstr>Who has to be concerned with IRCA?</vt:lpstr>
      <vt:lpstr>Independent Contractors</vt:lpstr>
      <vt:lpstr>Basis for U.S. work authorization </vt:lpstr>
      <vt:lpstr>The I-9  Implements the Requirements of IRCA</vt:lpstr>
      <vt:lpstr>Avoiding Discrimination Claims in the I-9 process </vt:lpstr>
      <vt:lpstr>When Must the I-9 be Completed?</vt:lpstr>
      <vt:lpstr>Section 1</vt:lpstr>
      <vt:lpstr>PowerPoint Presentation</vt:lpstr>
      <vt:lpstr>Section 1 problem areas</vt:lpstr>
      <vt:lpstr>Employer’s Role in Section 2</vt:lpstr>
      <vt:lpstr>PowerPoint Presentation</vt:lpstr>
      <vt:lpstr>List A vs. List B and C</vt:lpstr>
      <vt:lpstr>Reviewing the Documents</vt:lpstr>
      <vt:lpstr>Copying Supporting Documentation</vt:lpstr>
      <vt:lpstr>Section 3 of the I-9</vt:lpstr>
      <vt:lpstr>Retention calculation</vt:lpstr>
      <vt:lpstr>I-9 training and compliance</vt:lpstr>
      <vt:lpstr>E-Verify</vt:lpstr>
      <vt:lpstr>A few things about e-verify</vt:lpstr>
      <vt:lpstr>Self-Check</vt:lpstr>
      <vt:lpstr>E-verify Email Notification</vt:lpstr>
      <vt:lpstr>Penalties</vt:lpstr>
      <vt:lpstr>Trends</vt:lpstr>
      <vt:lpstr>Trends</vt:lpstr>
      <vt:lpstr>Trends</vt:lpstr>
      <vt:lpstr>Recent I-9 Violators</vt:lpstr>
      <vt:lpstr>Additional ramifications of violating IRCA</vt:lpstr>
      <vt:lpstr>Other Punishment</vt:lpstr>
      <vt:lpstr>I-9 and E-verify as a state issue</vt:lpstr>
      <vt:lpstr>Setting Hiring Policies</vt:lpstr>
      <vt:lpstr>Is it okay to….</vt:lpstr>
      <vt:lpstr>Is it okay to….</vt:lpstr>
      <vt:lpstr>But, I want to know what we are getting into before we make an offer</vt:lpstr>
      <vt:lpstr>What not to ask </vt:lpstr>
      <vt:lpstr>Okay to ask…</vt:lpstr>
      <vt:lpstr>ICE Visit – I-9 What will happen</vt:lpstr>
      <vt:lpstr>I-9 compliance as a PR issue</vt:lpstr>
      <vt:lpstr>I-9 issues in mergers and acquisitions</vt:lpstr>
      <vt:lpstr>Your driver’s license and Real ID</vt:lpstr>
      <vt:lpstr>Current challenges in Employment Based Immigration</vt:lpstr>
      <vt:lpstr>When does an Employer deal with Immigration Issues?</vt:lpstr>
      <vt:lpstr>Who Pays? Non-immigrant</vt:lpstr>
      <vt:lpstr>Common Non-Immigrant Issues for Employers</vt:lpstr>
      <vt:lpstr>F-1 Students</vt:lpstr>
      <vt:lpstr>B-1/B-2:   Visitors for Business or Pleasure</vt:lpstr>
      <vt:lpstr>H-1B visa – Temporary Professional Workers</vt:lpstr>
      <vt:lpstr>Choosing to sponsor for H-1B</vt:lpstr>
      <vt:lpstr>Choosing to sponsor for H-1B</vt:lpstr>
      <vt:lpstr>Choosing to sponsor for H-1B</vt:lpstr>
      <vt:lpstr>Potential issues</vt:lpstr>
      <vt:lpstr>O-1 Requirements</vt:lpstr>
      <vt:lpstr>TN Visa</vt:lpstr>
      <vt:lpstr>H-2B Visas – Temporary Visas for Temporary Positions</vt:lpstr>
      <vt:lpstr>L-1: Intracompany Transferees</vt:lpstr>
      <vt:lpstr>E Visa: Treaty/Trader Visas</vt:lpstr>
      <vt:lpstr>What you need to know about Permanent Residents</vt:lpstr>
      <vt:lpstr>Employment Based Immigration</vt:lpstr>
      <vt:lpstr>PowerPoint Presentation</vt:lpstr>
      <vt:lpstr>Challenges in immigration through employment</vt:lpstr>
      <vt:lpstr>Immigration through Employment</vt:lpstr>
      <vt:lpstr>EB-1 (“Priority Workers”)</vt:lpstr>
      <vt:lpstr>EB-2 Advanced Degree Professionals &amp; Aliens of Exceptional Ability</vt:lpstr>
      <vt:lpstr>Eb-3 skilled workers, professional and other workers</vt:lpstr>
      <vt:lpstr>EB-4 Religious Workers</vt:lpstr>
      <vt:lpstr>Eb-5 employment creation</vt:lpstr>
      <vt:lpstr>Industry – health care</vt:lpstr>
      <vt:lpstr>Industry – start-up and tech</vt:lpstr>
      <vt:lpstr>Industry – hospitality and labor</vt:lpstr>
      <vt:lpstr>Intersection of Immigration and….</vt:lpstr>
      <vt:lpstr>Executive Action</vt:lpstr>
      <vt:lpstr>A note on Executive Action - DACA</vt:lpstr>
      <vt:lpstr>A note on Executive Action - DACA</vt:lpstr>
      <vt:lpstr>A note on Executive Action - DACA</vt:lpstr>
      <vt:lpstr>A note on Executive Action – </vt:lpstr>
      <vt:lpstr>Essentials of Employment Law  Immigration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for Businesses and Business Leaders</dc:title>
  <dc:creator>Kathleen Gasparian</dc:creator>
  <cp:lastModifiedBy>Kathleen Gasparian</cp:lastModifiedBy>
  <cp:revision>8</cp:revision>
  <dcterms:created xsi:type="dcterms:W3CDTF">2016-08-19T16:15:10Z</dcterms:created>
  <dcterms:modified xsi:type="dcterms:W3CDTF">2016-08-19T17:19:17Z</dcterms:modified>
</cp:coreProperties>
</file>